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73" r:id="rId15"/>
    <p:sldId id="276" r:id="rId16"/>
    <p:sldId id="274" r:id="rId17"/>
    <p:sldId id="278" r:id="rId18"/>
    <p:sldId id="279" r:id="rId19"/>
    <p:sldId id="280" r:id="rId20"/>
    <p:sldId id="281" r:id="rId21"/>
    <p:sldId id="282" r:id="rId22"/>
    <p:sldId id="283" r:id="rId23"/>
    <p:sldId id="284" r:id="rId24"/>
    <p:sldId id="285" r:id="rId25"/>
    <p:sldId id="286" r:id="rId26"/>
    <p:sldId id="287" r:id="rId27"/>
    <p:sldId id="288" r:id="rId28"/>
    <p:sldId id="289" r:id="rId29"/>
    <p:sldId id="290" r:id="rId30"/>
    <p:sldId id="291" r:id="rId31"/>
    <p:sldId id="292" r:id="rId32"/>
    <p:sldId id="293" r:id="rId33"/>
    <p:sldId id="294" r:id="rId34"/>
    <p:sldId id="295" r:id="rId35"/>
    <p:sldId id="296" r:id="rId36"/>
    <p:sldId id="297" r:id="rId37"/>
    <p:sldId id="298" r:id="rId38"/>
    <p:sldId id="299" r:id="rId39"/>
    <p:sldId id="300" r:id="rId40"/>
    <p:sldId id="301" r:id="rId41"/>
    <p:sldId id="302" r:id="rId42"/>
    <p:sldId id="303" r:id="rId43"/>
    <p:sldId id="304" r:id="rId44"/>
    <p:sldId id="305" r:id="rId45"/>
    <p:sldId id="306" r:id="rId46"/>
    <p:sldId id="307" r:id="rId47"/>
    <p:sldId id="308" r:id="rId48"/>
    <p:sldId id="309" r:id="rId49"/>
    <p:sldId id="310" r:id="rId50"/>
    <p:sldId id="311" r:id="rId5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20"/>
    <p:restoredTop sz="53191" autoAdjust="0"/>
  </p:normalViewPr>
  <p:slideViewPr>
    <p:cSldViewPr>
      <p:cViewPr varScale="1">
        <p:scale>
          <a:sx n="37" d="100"/>
          <a:sy n="37" d="100"/>
        </p:scale>
        <p:origin x="-78" y="-96"/>
      </p:cViewPr>
      <p:guideLst>
        <p:guide orient="horz" pos="2160"/>
        <p:guide pos="2880"/>
      </p:guideLst>
    </p:cSldViewPr>
  </p:slideViewPr>
  <p:notesTextViewPr>
    <p:cViewPr>
      <p:scale>
        <a:sx n="100" d="100"/>
        <a:sy n="100" d="100"/>
      </p:scale>
      <p:origin x="0" y="0"/>
    </p:cViewPr>
  </p:notesTextViewPr>
  <p:sorterViewPr>
    <p:cViewPr>
      <p:scale>
        <a:sx n="86" d="100"/>
        <a:sy n="86" d="100"/>
      </p:scale>
      <p:origin x="0" y="9162"/>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4C5DD30-774E-4FDA-A160-ADBDD4424B41}" type="datetimeFigureOut">
              <a:rPr lang="en-US" smtClean="0"/>
              <a:t>4/16/2013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038C51C-476C-42D6-89EA-107C13E44108}" type="slidenum">
              <a:rPr lang="en-US" smtClean="0"/>
              <a:t>‹#›</a:t>
            </a:fld>
            <a:endParaRPr lang="en-US"/>
          </a:p>
        </p:txBody>
      </p:sp>
    </p:spTree>
    <p:extLst>
      <p:ext uri="{BB962C8B-B14F-4D97-AF65-F5344CB8AC3E}">
        <p14:creationId xmlns:p14="http://schemas.microsoft.com/office/powerpoint/2010/main" val="10477042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news.bbc.co.uk/olmedia/460000/audio/_461446_hindell2way0815.ram"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us.rd.yahoo.com/dailynews/yblog_newsroom/us_yblog_newsroom/storytext/how-dangerous-is-nuclear-power-three-lessons-from-japan/40873337/SIG=132suj3b8/*http:/www.csmonitor.com/USA/2010/0216/Obama-advances-nuclear-resurgence-with-US-loan-guarantees" TargetMode="External"/><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r>
              <a:rPr lang="en-US" b="1" dirty="0" smtClean="0"/>
              <a:t> </a:t>
            </a:r>
            <a:endParaRPr lang="en-US" dirty="0"/>
          </a:p>
        </p:txBody>
      </p:sp>
      <p:sp>
        <p:nvSpPr>
          <p:cNvPr id="4" name="Slide Number Placeholder 3"/>
          <p:cNvSpPr>
            <a:spLocks noGrp="1"/>
          </p:cNvSpPr>
          <p:nvPr>
            <p:ph type="sldNum" sz="quarter" idx="10"/>
          </p:nvPr>
        </p:nvSpPr>
        <p:spPr/>
        <p:txBody>
          <a:bodyPr/>
          <a:lstStyle/>
          <a:p>
            <a:fld id="{F038C51C-476C-42D6-89EA-107C13E44108}" type="slidenum">
              <a:rPr lang="en-US" smtClean="0"/>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dirty="0" smtClean="0"/>
              <a:t>The Fukushima-like plants in the US "amount to less than 4 percent of US electricity production, and we have more than 20 percent reserve capacity in the country," Mr. </a:t>
            </a:r>
            <a:r>
              <a:rPr lang="en-US" dirty="0" err="1" smtClean="0"/>
              <a:t>Mariotte</a:t>
            </a:r>
            <a:r>
              <a:rPr lang="en-US" dirty="0" smtClean="0"/>
              <a:t> says. "And none of them are in the shakier places, like California, where supply and demand" can be difficult to match. </a:t>
            </a:r>
          </a:p>
          <a:p>
            <a:r>
              <a:rPr lang="en-US" dirty="0" smtClean="0"/>
              <a:t>As government regulators and utilities undertake their reviews of the risks US plants face and whether more needs to be done to reduce the risks, they confront two vital questions, one of which is not up to engineers alone to answer, Lewis says. </a:t>
            </a:r>
          </a:p>
          <a:p>
            <a:r>
              <a:rPr lang="en-US" dirty="0" smtClean="0"/>
              <a:t>Engineers and scientists can ask "how safe is something, which we can try to calculate or simulate," such as estimating the probability that an earthquake will strike within a plant's lifetime or that a plant will withstand it without releasing large amounts of radioactivity. </a:t>
            </a:r>
          </a:p>
          <a:p>
            <a:r>
              <a:rPr lang="en-US" dirty="0" smtClean="0"/>
              <a:t>But, he adds, the question, " 'Is that safe enough?' is really a societal decision." </a:t>
            </a:r>
          </a:p>
          <a:p>
            <a:endParaRPr lang="en-US" dirty="0"/>
          </a:p>
        </p:txBody>
      </p:sp>
      <p:sp>
        <p:nvSpPr>
          <p:cNvPr id="4" name="Slide Number Placeholder 3"/>
          <p:cNvSpPr>
            <a:spLocks noGrp="1"/>
          </p:cNvSpPr>
          <p:nvPr>
            <p:ph type="sldNum" sz="quarter" idx="10"/>
          </p:nvPr>
        </p:nvSpPr>
        <p:spPr/>
        <p:txBody>
          <a:bodyPr/>
          <a:lstStyle/>
          <a:p>
            <a:fld id="{F038C51C-476C-42D6-89EA-107C13E44108}" type="slidenum">
              <a:rPr lang="en-US" smtClean="0"/>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endParaRPr lang="en-US" dirty="0"/>
          </a:p>
        </p:txBody>
      </p:sp>
      <p:sp>
        <p:nvSpPr>
          <p:cNvPr id="4" name="Slide Number Placeholder 3"/>
          <p:cNvSpPr>
            <a:spLocks noGrp="1"/>
          </p:cNvSpPr>
          <p:nvPr>
            <p:ph type="sldNum" sz="quarter" idx="10"/>
          </p:nvPr>
        </p:nvSpPr>
        <p:spPr/>
        <p:txBody>
          <a:bodyPr/>
          <a:lstStyle/>
          <a:p>
            <a:fld id="{F038C51C-476C-42D6-89EA-107C13E44108}" type="slidenum">
              <a:rPr lang="en-US" smtClean="0"/>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7500" lnSpcReduction="20000"/>
          </a:bodyPr>
          <a:lstStyle/>
          <a:p>
            <a:r>
              <a:rPr lang="en-US" dirty="0" smtClean="0"/>
              <a:t/>
            </a:r>
            <a:br>
              <a:rPr lang="en-US" dirty="0" smtClean="0"/>
            </a:br>
            <a:r>
              <a:rPr lang="en-US" dirty="0" smtClean="0"/>
              <a:t/>
            </a:r>
            <a:br>
              <a:rPr lang="en-US" dirty="0" smtClean="0"/>
            </a:br>
            <a:r>
              <a:rPr lang="en-US" dirty="0" smtClean="0"/>
              <a:t>Chief Cabinet Secretary </a:t>
            </a:r>
            <a:r>
              <a:rPr lang="en-US" dirty="0" err="1" smtClean="0"/>
              <a:t>Hiromu</a:t>
            </a:r>
            <a:r>
              <a:rPr lang="en-US" dirty="0" smtClean="0"/>
              <a:t> </a:t>
            </a:r>
            <a:r>
              <a:rPr lang="en-US" dirty="0" err="1" smtClean="0"/>
              <a:t>Nonaka</a:t>
            </a:r>
            <a:r>
              <a:rPr lang="en-US" dirty="0" smtClean="0"/>
              <a:t> said that it was very likely that there had been a "criticality incident" at the plant. </a:t>
            </a:r>
          </a:p>
          <a:p>
            <a:r>
              <a:rPr lang="en-US" dirty="0" smtClean="0"/>
              <a:t>Criticality is the point at which a nuclear chain reaction becomes self-sustaining. </a:t>
            </a:r>
          </a:p>
          <a:p>
            <a:r>
              <a:rPr lang="en-US" dirty="0" smtClean="0"/>
              <a:t>"The situation is one our country has never experienced," </a:t>
            </a:r>
            <a:r>
              <a:rPr lang="en-US" dirty="0" err="1" smtClean="0"/>
              <a:t>Mr</a:t>
            </a:r>
            <a:r>
              <a:rPr lang="en-US" dirty="0" smtClean="0"/>
              <a:t> </a:t>
            </a:r>
            <a:r>
              <a:rPr lang="en-US" dirty="0" err="1" smtClean="0"/>
              <a:t>Nonaka</a:t>
            </a:r>
            <a:r>
              <a:rPr lang="en-US" dirty="0" smtClean="0"/>
              <a:t> said. </a:t>
            </a:r>
          </a:p>
          <a:p>
            <a:r>
              <a:rPr lang="en-US" dirty="0" smtClean="0"/>
              <a:t>Three workers from the plant have been taken to hospital and hundreds have been forced to leave their homes. </a:t>
            </a:r>
          </a:p>
          <a:p>
            <a:r>
              <a:rPr lang="en-US" dirty="0" smtClean="0"/>
              <a:t>One of the three workers in hospital is reported to be in a serious condition, suffering from continuous vomiting. </a:t>
            </a:r>
          </a:p>
          <a:p>
            <a:r>
              <a:rPr lang="en-US" dirty="0" smtClean="0"/>
              <a:t>Prime Minister </a:t>
            </a:r>
            <a:r>
              <a:rPr lang="en-US" dirty="0" err="1" smtClean="0"/>
              <a:t>Keizo</a:t>
            </a:r>
            <a:r>
              <a:rPr lang="en-US" dirty="0" smtClean="0"/>
              <a:t> </a:t>
            </a:r>
            <a:r>
              <a:rPr lang="en-US" dirty="0" err="1" smtClean="0"/>
              <a:t>Obuchi</a:t>
            </a:r>
            <a:r>
              <a:rPr lang="en-US" dirty="0" smtClean="0"/>
              <a:t> has set up an emergency task force to tackle the accident. </a:t>
            </a:r>
          </a:p>
          <a:p>
            <a:r>
              <a:rPr lang="en-US" dirty="0" smtClean="0"/>
              <a:t>A government request for help from US military forces in Japan for help was turned down. The US said its forces were not equipped to handle such accidents. </a:t>
            </a:r>
          </a:p>
          <a:p>
            <a:r>
              <a:rPr lang="en-US" b="1" dirty="0" smtClean="0"/>
              <a:t>Blue smoke</a:t>
            </a:r>
            <a:r>
              <a:rPr lang="en-US" dirty="0" smtClean="0"/>
              <a:t> </a:t>
            </a:r>
          </a:p>
          <a:p>
            <a:r>
              <a:rPr lang="en-US" dirty="0" smtClean="0"/>
              <a:t>The cause of the leak - detected at 1035 local time (0135GMT) - was not immediately known. </a:t>
            </a:r>
          </a:p>
          <a:p>
            <a:r>
              <a:rPr lang="en-US" dirty="0" smtClean="0"/>
              <a:t>The head of the company's Tokyo office, Makoto </a:t>
            </a:r>
            <a:r>
              <a:rPr lang="en-US" dirty="0" err="1" smtClean="0"/>
              <a:t>Ujihara</a:t>
            </a:r>
            <a:r>
              <a:rPr lang="en-US" dirty="0" smtClean="0"/>
              <a:t>, said the workers told other staff at the plant that "they saw a blue flame rising from the fuel" and complained of nausea. </a:t>
            </a:r>
          </a:p>
          <a:p>
            <a:r>
              <a:rPr lang="en-US" dirty="0" smtClean="0"/>
              <a:t/>
            </a:r>
            <a:br>
              <a:rPr lang="en-US" dirty="0" smtClean="0"/>
            </a:br>
            <a:r>
              <a:rPr lang="en-US" dirty="0" smtClean="0"/>
              <a:t>Plant manager Makoto </a:t>
            </a:r>
            <a:r>
              <a:rPr lang="en-US" dirty="0" err="1" smtClean="0"/>
              <a:t>Ujihara</a:t>
            </a:r>
            <a:r>
              <a:rPr lang="en-US" dirty="0" smtClean="0"/>
              <a:t> briefed the press about the </a:t>
            </a:r>
            <a:r>
              <a:rPr lang="en-US" dirty="0" err="1" smtClean="0"/>
              <a:t>accident"We</a:t>
            </a:r>
            <a:r>
              <a:rPr lang="en-US" dirty="0" smtClean="0"/>
              <a:t> are still trying to find what exactly happened but we believe the uranium reached the critical point", the spokesman for JCO was quoted as saying. </a:t>
            </a:r>
          </a:p>
          <a:p>
            <a:r>
              <a:rPr lang="en-US" dirty="0" smtClean="0"/>
              <a:t>Local schools were ordered to close their windows and keep pupils indoors. </a:t>
            </a:r>
          </a:p>
          <a:p>
            <a:r>
              <a:rPr lang="en-US" dirty="0" smtClean="0"/>
              <a:t>The Prime Minister postponed a cabinet reshuffle planned for Friday because of the accident. </a:t>
            </a:r>
          </a:p>
          <a:p>
            <a:r>
              <a:rPr lang="en-US" b="1" dirty="0" smtClean="0"/>
              <a:t>"Forbidden zone"</a:t>
            </a:r>
            <a:r>
              <a:rPr lang="en-US" dirty="0" smtClean="0"/>
              <a:t> </a:t>
            </a:r>
          </a:p>
          <a:p>
            <a:r>
              <a:rPr lang="en-US" dirty="0" smtClean="0"/>
              <a:t/>
            </a:r>
            <a:br>
              <a:rPr lang="en-US" dirty="0" smtClean="0"/>
            </a:br>
            <a:r>
              <a:rPr lang="en-US" dirty="0" smtClean="0">
                <a:hlinkClick r:id="rId3" action="ppaction://hlinkfile"/>
              </a:rPr>
              <a:t>BBC Tokyo correspondent Juliet </a:t>
            </a:r>
            <a:r>
              <a:rPr lang="en-US" dirty="0" err="1" smtClean="0">
                <a:hlinkClick r:id="rId3" action="ppaction://hlinkfile"/>
              </a:rPr>
              <a:t>Hindell</a:t>
            </a:r>
            <a:r>
              <a:rPr lang="en-US" dirty="0" smtClean="0">
                <a:hlinkClick r:id="rId3" action="ppaction://hlinkfile"/>
              </a:rPr>
              <a:t>: "Nobody has accepted responsibility yet."</a:t>
            </a:r>
            <a:r>
              <a:rPr lang="en-US" dirty="0" smtClean="0"/>
              <a:t>At a distance of two kilometers (1.24 miles) from the accident, radiation was still 10 times the normal level said Tatsuo Shimada, an official of Ibaraki Prefecture. </a:t>
            </a:r>
          </a:p>
          <a:p>
            <a:r>
              <a:rPr lang="en-US" dirty="0" smtClean="0"/>
              <a:t>Police cordoned off a 6km "forbidden zone" around the uranium processing plant. </a:t>
            </a:r>
          </a:p>
          <a:p>
            <a:r>
              <a:rPr lang="en-US" dirty="0" smtClean="0"/>
              <a:t>The International Atomic Energy Agency (IAEA) said that initial reports suggested a radiation leak in Japan was not a "major incident," although it was waiting for more data. </a:t>
            </a:r>
          </a:p>
          <a:p>
            <a:r>
              <a:rPr lang="en-US" dirty="0" smtClean="0"/>
              <a:t>Early estimates suggested the incident was serious but would not rank above three on a seven-level scale of nuclear incidents, said an IAEA spokesman in Vienna. </a:t>
            </a:r>
          </a:p>
          <a:p>
            <a:r>
              <a:rPr lang="en-US" dirty="0" smtClean="0"/>
              <a:t>The environmental </a:t>
            </a:r>
            <a:r>
              <a:rPr lang="en-US" dirty="0" err="1" smtClean="0"/>
              <a:t>organisation</a:t>
            </a:r>
            <a:r>
              <a:rPr lang="en-US" dirty="0" smtClean="0"/>
              <a:t> Greenpeace </a:t>
            </a:r>
            <a:r>
              <a:rPr lang="en-US" dirty="0" err="1" smtClean="0"/>
              <a:t>criticised</a:t>
            </a:r>
            <a:r>
              <a:rPr lang="en-US" dirty="0" smtClean="0"/>
              <a:t> the accident as a symptom of a safety "crisis" in Japan's nuclear industry. </a:t>
            </a:r>
          </a:p>
          <a:p>
            <a:r>
              <a:rPr lang="en-US" dirty="0" smtClean="0"/>
              <a:t/>
            </a:r>
            <a:br>
              <a:rPr lang="en-US" dirty="0" smtClean="0"/>
            </a:br>
            <a:r>
              <a:rPr lang="en-US" dirty="0" smtClean="0"/>
              <a:t>"Today's accident at </a:t>
            </a:r>
            <a:r>
              <a:rPr lang="en-US" dirty="0" err="1" smtClean="0"/>
              <a:t>Tokaimura</a:t>
            </a:r>
            <a:r>
              <a:rPr lang="en-US" dirty="0" smtClean="0"/>
              <a:t> confirms our fears - the entire safety culture in Japan is in crisis and the use of dangerous plutonium in reactors here will only increase the </a:t>
            </a:r>
            <a:r>
              <a:rPr lang="en-US" dirty="0" err="1" smtClean="0"/>
              <a:t>probablity</a:t>
            </a:r>
            <a:r>
              <a:rPr lang="en-US" dirty="0" smtClean="0"/>
              <a:t> of a nuclear catastrophe," Greenpeace International activist Shaun </a:t>
            </a:r>
            <a:r>
              <a:rPr lang="en-US" dirty="0" err="1" smtClean="0"/>
              <a:t>Burnie</a:t>
            </a:r>
            <a:r>
              <a:rPr lang="en-US" dirty="0" smtClean="0"/>
              <a:t> said. </a:t>
            </a:r>
          </a:p>
          <a:p>
            <a:r>
              <a:rPr lang="en-US" dirty="0" smtClean="0"/>
              <a:t>The </a:t>
            </a:r>
            <a:r>
              <a:rPr lang="en-US" dirty="0" err="1" smtClean="0"/>
              <a:t>organisation</a:t>
            </a:r>
            <a:r>
              <a:rPr lang="en-US" dirty="0" smtClean="0"/>
              <a:t> pointed out that the accident came just one day before a UK-flagged ship was expected to deliver 225 kilograms (495 pounds) of mixed plutonium-uranium oxide (MOX) fuel to a plant in </a:t>
            </a:r>
            <a:r>
              <a:rPr lang="en-US" dirty="0" err="1" smtClean="0"/>
              <a:t>Takahama</a:t>
            </a:r>
            <a:r>
              <a:rPr lang="en-US" dirty="0" smtClean="0"/>
              <a:t>, central Japan. </a:t>
            </a:r>
          </a:p>
          <a:p>
            <a:r>
              <a:rPr lang="en-US" b="1" dirty="0" smtClean="0"/>
              <a:t>History of accidents</a:t>
            </a:r>
            <a:r>
              <a:rPr lang="en-US" dirty="0" smtClean="0"/>
              <a:t> </a:t>
            </a:r>
          </a:p>
          <a:p>
            <a:r>
              <a:rPr lang="en-US" dirty="0" err="1" smtClean="0"/>
              <a:t>Tokaimura</a:t>
            </a:r>
            <a:r>
              <a:rPr lang="en-US" dirty="0" smtClean="0"/>
              <a:t> was the site of Japan's worst nuclear plant incident in 1997, when 35 workers were contaminated by radiation after a fire at a processing plant was not extinguished properly and caused an explosion. </a:t>
            </a:r>
          </a:p>
          <a:p>
            <a:r>
              <a:rPr lang="en-US" dirty="0" smtClean="0"/>
              <a:t/>
            </a:r>
            <a:br>
              <a:rPr lang="en-US" dirty="0" smtClean="0"/>
            </a:br>
            <a:r>
              <a:rPr lang="en-US" dirty="0" smtClean="0"/>
              <a:t>A series of incidents at Japanese nuclear power stations in recent years has undermined confidence in the safety of this form of energy production, says BBC Tokyo correspondent Juliet </a:t>
            </a:r>
            <a:r>
              <a:rPr lang="en-US" dirty="0" err="1" smtClean="0"/>
              <a:t>Hindell</a:t>
            </a:r>
            <a:r>
              <a:rPr lang="en-US" dirty="0" smtClean="0"/>
              <a:t>. </a:t>
            </a:r>
          </a:p>
          <a:p>
            <a:r>
              <a:rPr lang="en-US" dirty="0" smtClean="0"/>
              <a:t>In July, cooling water leaked from a pipe in the building that houses the reactor at the </a:t>
            </a:r>
            <a:r>
              <a:rPr lang="en-US" dirty="0" err="1" smtClean="0"/>
              <a:t>Tsuruga</a:t>
            </a:r>
            <a:r>
              <a:rPr lang="en-US" dirty="0" smtClean="0"/>
              <a:t> nuclear power plant in northern Japan. </a:t>
            </a:r>
          </a:p>
          <a:p>
            <a:r>
              <a:rPr lang="en-US" dirty="0" smtClean="0"/>
              <a:t>It took Japan Atomic Power, the company that operates the plant, 14 hours to shut down operations after the leak was discovered. </a:t>
            </a:r>
          </a:p>
          <a:p>
            <a:r>
              <a:rPr lang="en-US" dirty="0" smtClean="0"/>
              <a:t>Executives in charge of the reactor said radiation from the leak was 11,500 times the safety limit. </a:t>
            </a:r>
          </a:p>
          <a:p>
            <a:r>
              <a:rPr lang="en-US" dirty="0" smtClean="0"/>
              <a:t>The earlier figure given was 250 times the limit, and the change has sparked accusations of a cover-up. </a:t>
            </a:r>
          </a:p>
          <a:p>
            <a:r>
              <a:rPr lang="en-US" b="1" dirty="0" smtClean="0"/>
              <a:t>Nuclear </a:t>
            </a:r>
            <a:r>
              <a:rPr lang="en-US" b="1" dirty="0" err="1" smtClean="0"/>
              <a:t>programme</a:t>
            </a:r>
            <a:r>
              <a:rPr lang="en-US" dirty="0" smtClean="0"/>
              <a:t> </a:t>
            </a:r>
          </a:p>
          <a:p>
            <a:r>
              <a:rPr lang="en-US" dirty="0" smtClean="0"/>
              <a:t>Japan has 51 commercial nuclear power reactors that provide one-third of the country's electricity. </a:t>
            </a:r>
          </a:p>
          <a:p>
            <a:r>
              <a:rPr lang="en-US" dirty="0" smtClean="0"/>
              <a:t>With few natural resources of its own, Japan imports nearly all its fuel oil. </a:t>
            </a:r>
          </a:p>
          <a:p>
            <a:r>
              <a:rPr lang="en-US" dirty="0" smtClean="0"/>
              <a:t>Since the oil crisis of 1973, successive governments have made concerted efforts to become self-sufficient. </a:t>
            </a:r>
          </a:p>
          <a:p>
            <a:r>
              <a:rPr lang="en-US" dirty="0" smtClean="0"/>
              <a:t>By the year 2010, Japan wants to produce 42% of its energy in nuclear plants. </a:t>
            </a:r>
          </a:p>
          <a:p>
            <a:endParaRPr lang="en-US" dirty="0"/>
          </a:p>
        </p:txBody>
      </p:sp>
      <p:sp>
        <p:nvSpPr>
          <p:cNvPr id="4" name="Slide Number Placeholder 3"/>
          <p:cNvSpPr>
            <a:spLocks noGrp="1"/>
          </p:cNvSpPr>
          <p:nvPr>
            <p:ph type="sldNum" sz="quarter" idx="10"/>
          </p:nvPr>
        </p:nvSpPr>
        <p:spPr/>
        <p:txBody>
          <a:bodyPr/>
          <a:lstStyle/>
          <a:p>
            <a:fld id="{F038C51C-476C-42D6-89EA-107C13E44108}" type="slidenum">
              <a:rPr lang="en-US" smtClean="0"/>
              <a:t>13</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7500" lnSpcReduction="20000"/>
          </a:bodyPr>
          <a:lstStyle/>
          <a:p>
            <a:endParaRPr lang="en-US" dirty="0" smtClean="0"/>
          </a:p>
          <a:p>
            <a:r>
              <a:rPr lang="en-US" b="1" dirty="0" smtClean="0"/>
              <a:t> </a:t>
            </a:r>
            <a:endParaRPr lang="en-US" dirty="0" smtClean="0"/>
          </a:p>
          <a:p>
            <a:endParaRPr lang="en-US" dirty="0"/>
          </a:p>
        </p:txBody>
      </p:sp>
      <p:sp>
        <p:nvSpPr>
          <p:cNvPr id="4" name="Slide Number Placeholder 3"/>
          <p:cNvSpPr>
            <a:spLocks noGrp="1"/>
          </p:cNvSpPr>
          <p:nvPr>
            <p:ph type="sldNum" sz="quarter" idx="10"/>
          </p:nvPr>
        </p:nvSpPr>
        <p:spPr/>
        <p:txBody>
          <a:bodyPr/>
          <a:lstStyle/>
          <a:p>
            <a:fld id="{F038C51C-476C-42D6-89EA-107C13E44108}" type="slidenum">
              <a:rPr lang="en-US" smtClean="0"/>
              <a:t>14</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7500" lnSpcReduction="20000"/>
          </a:bodyPr>
          <a:lstStyle/>
          <a:p>
            <a:endParaRPr lang="en-US" dirty="0" smtClean="0"/>
          </a:p>
          <a:p>
            <a:r>
              <a:rPr lang="en-US" b="1" dirty="0" smtClean="0"/>
              <a:t> </a:t>
            </a:r>
            <a:endParaRPr lang="en-US" dirty="0" smtClean="0"/>
          </a:p>
          <a:p>
            <a:endParaRPr lang="en-US" dirty="0"/>
          </a:p>
        </p:txBody>
      </p:sp>
      <p:sp>
        <p:nvSpPr>
          <p:cNvPr id="4" name="Slide Number Placeholder 3"/>
          <p:cNvSpPr>
            <a:spLocks noGrp="1"/>
          </p:cNvSpPr>
          <p:nvPr>
            <p:ph type="sldNum" sz="quarter" idx="10"/>
          </p:nvPr>
        </p:nvSpPr>
        <p:spPr/>
        <p:txBody>
          <a:bodyPr/>
          <a:lstStyle/>
          <a:p>
            <a:fld id="{F038C51C-476C-42D6-89EA-107C13E44108}" type="slidenum">
              <a:rPr lang="en-US" smtClean="0"/>
              <a:t>15</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7500" lnSpcReduction="20000"/>
          </a:bodyPr>
          <a:lstStyle/>
          <a:p>
            <a:r>
              <a:rPr lang="en-US" dirty="0" smtClean="0"/>
              <a:t>That contamination has also begun to seep into the sea, and tests Wednesday showed that waters 300 yards (meters) outside the plant contained 3,355 times the legal limit for the amount of radioactive iodine.</a:t>
            </a:r>
          </a:p>
          <a:p>
            <a:r>
              <a:rPr lang="en-US" dirty="0" smtClean="0"/>
              <a:t>It's the highest rate yet, but Nuclear and Industrial Safety Agency official Hidehiko </a:t>
            </a:r>
            <a:r>
              <a:rPr lang="en-US" dirty="0" err="1" smtClean="0"/>
              <a:t>Nishiyama</a:t>
            </a:r>
            <a:r>
              <a:rPr lang="en-US" dirty="0" smtClean="0"/>
              <a:t> said it did not pose any threat to human health because the iodine rarely stays in fish. There is no fishing in the area because it is within the evacuation zone around the plant.</a:t>
            </a:r>
          </a:p>
          <a:p>
            <a:r>
              <a:rPr lang="en-US" dirty="0" smtClean="0"/>
              <a:t>Radioactive iodine is short-lived, with a half-life of just eight days, and in any case was expected to dissipate quickly in the vast Pacific Ocean. It does not tend to accumulate in shellfish.</a:t>
            </a:r>
          </a:p>
          <a:p>
            <a:r>
              <a:rPr lang="en-US" dirty="0" smtClean="0"/>
              <a:t>Other radioactive particles have been detected in the waters near the plant, and some have made their way into fish. Trace amounts of radioactive cesium-137 have been found in anchovies as far afield as Chiba, near Tokyo, but at less than 1 percent of acceptable levels.</a:t>
            </a:r>
          </a:p>
          <a:p>
            <a:r>
              <a:rPr lang="en-US" dirty="0" smtClean="0"/>
              <a:t>Citing dilution in the ocean, the U.S. Food and Drug Administration has played down the risks of seafood contamination.</a:t>
            </a:r>
          </a:p>
          <a:p>
            <a:r>
              <a:rPr lang="en-US" dirty="0" smtClean="0"/>
              <a:t>But, as with other reports of radiation levels in food and tap water, </a:t>
            </a:r>
            <a:r>
              <a:rPr lang="en-US" b="1" dirty="0" smtClean="0"/>
              <a:t>fear has begun to override science</a:t>
            </a:r>
            <a:r>
              <a:rPr lang="en-US" dirty="0" smtClean="0"/>
              <a:t>. </a:t>
            </a:r>
          </a:p>
          <a:p>
            <a:r>
              <a:rPr lang="en-US" dirty="0" smtClean="0"/>
              <a:t>"I worry we won't be able to sell our seaweed. If the radiation ruins our fishing, we are lost," said Toshiaki Kikuchi, a 63-year-old innkeeper and seaweed farmer in Soma, a city near the troubled plant.</a:t>
            </a:r>
          </a:p>
          <a:p>
            <a:r>
              <a:rPr lang="en-US" dirty="0" smtClean="0"/>
              <a:t>The International Atomic Energy Agency, meanwhile, reported Wednesday it found radiation in a village outside the evacuation zone at levels that are twice where it would recommend evacuations. Officials emphasized the reading was found in only one spot in </a:t>
            </a:r>
            <a:r>
              <a:rPr lang="en-US" dirty="0" err="1" smtClean="0"/>
              <a:t>Iitate</a:t>
            </a:r>
            <a:r>
              <a:rPr lang="en-US" dirty="0" smtClean="0"/>
              <a:t> village, about 25 miles (40 kilometers) from the plant, and did not say they were recommending an evacuation. The exclusion zone has a radius of 12 miles (20 kilometers).</a:t>
            </a:r>
          </a:p>
          <a:p>
            <a:r>
              <a:rPr lang="en-US" dirty="0" smtClean="0"/>
              <a:t>About 10 days ago, radiation in the village's tap water spiked, though they remained well below levels that would pose an immediate health risk. The latest reading came between March 18 and March 26, when a series of samples were taken from a wide area, according to a report on the agency's website. Both iodine-131 and cesium-137 were found in the samples.</a:t>
            </a:r>
          </a:p>
          <a:p>
            <a:r>
              <a:rPr lang="en-US" dirty="0" smtClean="0"/>
              <a:t>Richard Morin, a medical physicist with the American College of Radiation, said the agency's evacuation limits are "intended to be extremely conservative," and that none of the levels found would pose a risk to human health. They all fell well below the radiation contained in a heart scan.</a:t>
            </a:r>
          </a:p>
          <a:p>
            <a:r>
              <a:rPr lang="en-US" dirty="0" smtClean="0"/>
              <a:t>The crisis has been marked by such confusion, much of it due to TEPCO's bungling response, which has been severely criticized by the government and the press. The first few days after the quake saw fires and explosions, and the company – whose shares have plunged nearly 80 percent – has frequently retracted or corrected information.</a:t>
            </a:r>
          </a:p>
          <a:p>
            <a:r>
              <a:rPr lang="en-US" dirty="0" smtClean="0"/>
              <a:t>There has also been criticism that safeguards were lax at the Fukushima plant. The nuclear agency ordered plant operators nationwide on Wednesday to review their emergency procedures. The agency told utilities they must have on hand mobile backup generators and fire engines, which have been used at Fukushima to cool the reactors.</a:t>
            </a:r>
          </a:p>
          <a:p>
            <a:r>
              <a:rPr lang="en-US" dirty="0" smtClean="0"/>
              <a:t>___</a:t>
            </a:r>
          </a:p>
          <a:p>
            <a:r>
              <a:rPr lang="en-US" dirty="0" smtClean="0"/>
              <a:t>Associated Press writers Eric </a:t>
            </a:r>
            <a:r>
              <a:rPr lang="en-US" dirty="0" err="1" smtClean="0"/>
              <a:t>Talmadge</a:t>
            </a:r>
            <a:r>
              <a:rPr lang="en-US" dirty="0" smtClean="0"/>
              <a:t> in Fukushima, Noriko Kitano and Elaine </a:t>
            </a:r>
            <a:r>
              <a:rPr lang="en-US" dirty="0" err="1" smtClean="0"/>
              <a:t>Kurtenbach</a:t>
            </a:r>
            <a:r>
              <a:rPr lang="en-US" dirty="0" smtClean="0"/>
              <a:t> in Tokyo, Margie Mason in Hanoi, Vietnam, Malcolm Ritter in New York, and George </a:t>
            </a:r>
            <a:r>
              <a:rPr lang="en-US" dirty="0" err="1" smtClean="0"/>
              <a:t>Jahn</a:t>
            </a:r>
            <a:r>
              <a:rPr lang="en-US" dirty="0" smtClean="0"/>
              <a:t> in Vienna contributed to this report.</a:t>
            </a:r>
          </a:p>
          <a:p>
            <a:endParaRPr lang="en-US" dirty="0"/>
          </a:p>
        </p:txBody>
      </p:sp>
      <p:sp>
        <p:nvSpPr>
          <p:cNvPr id="4" name="Slide Number Placeholder 3"/>
          <p:cNvSpPr>
            <a:spLocks noGrp="1"/>
          </p:cNvSpPr>
          <p:nvPr>
            <p:ph type="sldNum" sz="quarter" idx="10"/>
          </p:nvPr>
        </p:nvSpPr>
        <p:spPr/>
        <p:txBody>
          <a:bodyPr/>
          <a:lstStyle/>
          <a:p>
            <a:fld id="{F038C51C-476C-42D6-89EA-107C13E44108}" type="slidenum">
              <a:rPr lang="en-US" smtClean="0"/>
              <a:t>16</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7500" lnSpcReduction="20000"/>
          </a:bodyPr>
          <a:lstStyle/>
          <a:p>
            <a:r>
              <a:rPr lang="en-US" dirty="0" smtClean="0"/>
              <a:t>That contamination has also begun to seep into the sea, and tests Wednesday showed that waters 300 yards (meters) outside the plant contained 3,355 times the legal limit for the amount of radioactive iodine.</a:t>
            </a:r>
          </a:p>
          <a:p>
            <a:r>
              <a:rPr lang="en-US" dirty="0" smtClean="0"/>
              <a:t>It's the highest rate yet, but Nuclear and Industrial Safety Agency official Hidehiko </a:t>
            </a:r>
            <a:r>
              <a:rPr lang="en-US" dirty="0" err="1" smtClean="0"/>
              <a:t>Nishiyama</a:t>
            </a:r>
            <a:r>
              <a:rPr lang="en-US" dirty="0" smtClean="0"/>
              <a:t> said it did not pose any threat to human health because the iodine rarely stays in fish. There is no fishing in the area because it is within the evacuation zone around the plant.</a:t>
            </a:r>
          </a:p>
          <a:p>
            <a:r>
              <a:rPr lang="en-US" dirty="0" smtClean="0"/>
              <a:t>Radioactive iodine is short-lived, with a half-life of just eight days, and in any case was expected to dissipate quickly in the vast Pacific Ocean. It does not tend to accumulate in shellfish.</a:t>
            </a:r>
          </a:p>
          <a:p>
            <a:r>
              <a:rPr lang="en-US" dirty="0" smtClean="0"/>
              <a:t>Other radioactive particles have been detected in the waters near the plant, and some have made their way into fish. Trace amounts of radioactive cesium-137 have been found in anchovies as far afield as Chiba, near Tokyo, but at less than 1 percent of acceptable levels.</a:t>
            </a:r>
          </a:p>
          <a:p>
            <a:r>
              <a:rPr lang="en-US" dirty="0" smtClean="0"/>
              <a:t>Citing dilution in the ocean, the U.S. Food and Drug Administration has played down the risks of seafood contamination.</a:t>
            </a:r>
          </a:p>
          <a:p>
            <a:r>
              <a:rPr lang="en-US" dirty="0" smtClean="0"/>
              <a:t>But, as with other reports of radiation levels in food and tap water, </a:t>
            </a:r>
            <a:r>
              <a:rPr lang="en-US" b="1" dirty="0" smtClean="0"/>
              <a:t>fear has begun to override science</a:t>
            </a:r>
            <a:r>
              <a:rPr lang="en-US" dirty="0" smtClean="0"/>
              <a:t>. </a:t>
            </a:r>
          </a:p>
          <a:p>
            <a:r>
              <a:rPr lang="en-US" dirty="0" smtClean="0"/>
              <a:t>"I worry we won't be able to sell our seaweed. If the radiation ruins our fishing, we are lost," said Toshiaki Kikuchi, a 63-year-old innkeeper and seaweed farmer in Soma, a city near the troubled plant.</a:t>
            </a:r>
          </a:p>
          <a:p>
            <a:r>
              <a:rPr lang="en-US" dirty="0" smtClean="0"/>
              <a:t>The International Atomic Energy Agency, meanwhile, reported Wednesday it found radiation in a village outside the evacuation zone at levels that are twice where it would recommend evacuations. Officials emphasized the reading was found in only one spot in </a:t>
            </a:r>
            <a:r>
              <a:rPr lang="en-US" dirty="0" err="1" smtClean="0"/>
              <a:t>Iitate</a:t>
            </a:r>
            <a:r>
              <a:rPr lang="en-US" dirty="0" smtClean="0"/>
              <a:t> village, about 25 miles (40 kilometers) from the plant, and did not say they were recommending an evacuation. The exclusion zone has a radius of 12 miles (20 kilometers).</a:t>
            </a:r>
          </a:p>
          <a:p>
            <a:r>
              <a:rPr lang="en-US" dirty="0" smtClean="0"/>
              <a:t>About 10 days ago, radiation in the village's tap water spiked, though they remained well below levels that would pose an immediate health risk. The latest reading came between March 18 and March 26, when a series of samples were taken from a wide area, according to a report on the agency's website. Both iodine-131 and cesium-137 were found in the samples.</a:t>
            </a:r>
          </a:p>
          <a:p>
            <a:r>
              <a:rPr lang="en-US" dirty="0" smtClean="0"/>
              <a:t>Richard Morin, a medical physicist with the American College of Radiation, said the agency's evacuation limits are "intended to be extremely conservative," and that none of the levels found would pose a risk to human health. They all fell well below the radiation contained in a heart scan.</a:t>
            </a:r>
          </a:p>
          <a:p>
            <a:r>
              <a:rPr lang="en-US" dirty="0" smtClean="0"/>
              <a:t>The crisis has been marked by such confusion, much of it due to TEPCO's bungling response, which has been severely criticized by the government and the press. The first few days after the quake saw fires and explosions, and the company – whose shares have plunged nearly 80 percent – has frequently retracted or corrected information.</a:t>
            </a:r>
          </a:p>
          <a:p>
            <a:r>
              <a:rPr lang="en-US" dirty="0" smtClean="0"/>
              <a:t>There has also been criticism that safeguards were lax at the Fukushima plant. The nuclear agency ordered plant operators nationwide on Wednesday to review their emergency procedures. The agency told utilities they must have on hand mobile backup generators and fire engines, which have been used at Fukushima to cool the reactors.</a:t>
            </a:r>
          </a:p>
          <a:p>
            <a:r>
              <a:rPr lang="en-US" dirty="0" smtClean="0"/>
              <a:t>___</a:t>
            </a:r>
          </a:p>
          <a:p>
            <a:r>
              <a:rPr lang="en-US" dirty="0" smtClean="0"/>
              <a:t>Associated Press writers Eric </a:t>
            </a:r>
            <a:r>
              <a:rPr lang="en-US" dirty="0" err="1" smtClean="0"/>
              <a:t>Talmadge</a:t>
            </a:r>
            <a:r>
              <a:rPr lang="en-US" dirty="0" smtClean="0"/>
              <a:t> in Fukushima, Noriko Kitano and Elaine </a:t>
            </a:r>
            <a:r>
              <a:rPr lang="en-US" dirty="0" err="1" smtClean="0"/>
              <a:t>Kurtenbach</a:t>
            </a:r>
            <a:r>
              <a:rPr lang="en-US" dirty="0" smtClean="0"/>
              <a:t> in Tokyo, Margie Mason in Hanoi, Vietnam, Malcolm Ritter in New York, and George </a:t>
            </a:r>
            <a:r>
              <a:rPr lang="en-US" dirty="0" err="1" smtClean="0"/>
              <a:t>Jahn</a:t>
            </a:r>
            <a:r>
              <a:rPr lang="en-US" dirty="0" smtClean="0"/>
              <a:t> in Vienna contributed to this report.</a:t>
            </a:r>
          </a:p>
          <a:p>
            <a:endParaRPr lang="en-US" dirty="0"/>
          </a:p>
        </p:txBody>
      </p:sp>
      <p:sp>
        <p:nvSpPr>
          <p:cNvPr id="4" name="Slide Number Placeholder 3"/>
          <p:cNvSpPr>
            <a:spLocks noGrp="1"/>
          </p:cNvSpPr>
          <p:nvPr>
            <p:ph type="sldNum" sz="quarter" idx="10"/>
          </p:nvPr>
        </p:nvSpPr>
        <p:spPr/>
        <p:txBody>
          <a:bodyPr/>
          <a:lstStyle/>
          <a:p>
            <a:fld id="{F038C51C-476C-42D6-89EA-107C13E44108}" type="slidenum">
              <a:rPr lang="en-US" smtClean="0"/>
              <a:t>17</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a:t>
            </a:r>
            <a:endParaRPr lang="en-US" dirty="0"/>
          </a:p>
        </p:txBody>
      </p:sp>
      <p:sp>
        <p:nvSpPr>
          <p:cNvPr id="4" name="Slide Number Placeholder 3"/>
          <p:cNvSpPr>
            <a:spLocks noGrp="1"/>
          </p:cNvSpPr>
          <p:nvPr>
            <p:ph type="sldNum" sz="quarter" idx="10"/>
          </p:nvPr>
        </p:nvSpPr>
        <p:spPr/>
        <p:txBody>
          <a:bodyPr/>
          <a:lstStyle/>
          <a:p>
            <a:fld id="{E9E49E24-9F6D-415E-ADD1-C707BC18C34B}" type="slidenum">
              <a:rPr lang="en-US" smtClean="0"/>
              <a:pPr/>
              <a:t>29</a:t>
            </a:fld>
            <a:endParaRPr lang="en-US"/>
          </a:p>
        </p:txBody>
      </p:sp>
    </p:spTree>
    <p:extLst>
      <p:ext uri="{BB962C8B-B14F-4D97-AF65-F5344CB8AC3E}">
        <p14:creationId xmlns:p14="http://schemas.microsoft.com/office/powerpoint/2010/main" val="53659355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E9E49E24-9F6D-415E-ADD1-C707BC18C34B}" type="slidenum">
              <a:rPr lang="en-US" smtClean="0"/>
              <a:pPr/>
              <a:t>30</a:t>
            </a:fld>
            <a:endParaRPr lang="en-US"/>
          </a:p>
        </p:txBody>
      </p:sp>
    </p:spTree>
    <p:extLst>
      <p:ext uri="{BB962C8B-B14F-4D97-AF65-F5344CB8AC3E}">
        <p14:creationId xmlns:p14="http://schemas.microsoft.com/office/powerpoint/2010/main" val="428724171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a:t>
            </a:r>
            <a:endParaRPr lang="en-US" dirty="0"/>
          </a:p>
        </p:txBody>
      </p:sp>
      <p:sp>
        <p:nvSpPr>
          <p:cNvPr id="4" name="Slide Number Placeholder 3"/>
          <p:cNvSpPr>
            <a:spLocks noGrp="1"/>
          </p:cNvSpPr>
          <p:nvPr>
            <p:ph type="sldNum" sz="quarter" idx="10"/>
          </p:nvPr>
        </p:nvSpPr>
        <p:spPr/>
        <p:txBody>
          <a:bodyPr/>
          <a:lstStyle/>
          <a:p>
            <a:fld id="{E9E49E24-9F6D-415E-ADD1-C707BC18C34B}" type="slidenum">
              <a:rPr lang="en-US" smtClean="0"/>
              <a:pPr/>
              <a:t>31</a:t>
            </a:fld>
            <a:endParaRPr lang="en-US"/>
          </a:p>
        </p:txBody>
      </p:sp>
    </p:spTree>
    <p:extLst>
      <p:ext uri="{BB962C8B-B14F-4D97-AF65-F5344CB8AC3E}">
        <p14:creationId xmlns:p14="http://schemas.microsoft.com/office/powerpoint/2010/main" val="5354671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r>
              <a:rPr lang="en-US" b="1" dirty="0" smtClean="0"/>
              <a:t>From Three Mile Island to Chernobyl: lessons learned</a:t>
            </a:r>
          </a:p>
          <a:p>
            <a:r>
              <a:rPr lang="en-US" dirty="0" smtClean="0"/>
              <a:t>In the aftermath of Three Mile Island, nuclear engineers tried to design reactors immune to ac­cidents, including those triggered by earthquakes, says Michael </a:t>
            </a:r>
            <a:r>
              <a:rPr lang="en-US" dirty="0" err="1" smtClean="0"/>
              <a:t>Golay</a:t>
            </a:r>
            <a:r>
              <a:rPr lang="en-US" dirty="0" smtClean="0"/>
              <a:t>, a professor of nuclear science and engineering at the Massachusetts Institute of Technology in Cam­bridge, Mass. After a decade's effort, engineers concluded that strong earthquakes were the biggest threat and "could overwhelm anything you could do," he says. Referring to a range of threats, he adds, "There are simply too many, and you don't have the resources" to deal with them all.</a:t>
            </a:r>
          </a:p>
          <a:p>
            <a:r>
              <a:rPr lang="en-US" dirty="0" smtClean="0"/>
              <a:t>In the US, the Nuclear Regulatory Commission (NRC) is lengthening plant lifetimes, granting utilities permission to keep plants operating longer than envisioned in the original licenses.</a:t>
            </a:r>
          </a:p>
          <a:p>
            <a:r>
              <a:rPr lang="en-US" dirty="0" smtClean="0"/>
              <a:t>President Obama has tried to facilitate construction of new nuclear plants — as a response to global warming — through a </a:t>
            </a:r>
            <a:r>
              <a:rPr lang="en-US" dirty="0" smtClean="0">
                <a:hlinkClick r:id="rId3"/>
              </a:rPr>
              <a:t>loan-guarantee program</a:t>
            </a:r>
            <a:r>
              <a:rPr lang="en-US" dirty="0" smtClean="0"/>
              <a:t> run by the Department of Energy. He announced an initial $8.3 billion for the program in February 2010, and requested an additional $39 billion for this fiscal year.</a:t>
            </a:r>
          </a:p>
          <a:p>
            <a:r>
              <a:rPr lang="en-US" dirty="0" smtClean="0"/>
              <a:t>On March 18, Mr. Obama asked the NRC to comprehensively review nuclear-plant safety in the US — a process plants themselves began as the crisis in Japan unfolded, according to Bryant Kinney, an industry spokesman and former official with North Carolina-based Duke Energy.</a:t>
            </a:r>
          </a:p>
          <a:p>
            <a:r>
              <a:rPr lang="en-US" dirty="0" smtClean="0"/>
              <a:t>Although final lessons won't emerge until after a thorough review of the effects of the earthquake and tsunami — and of the utility's response — the event highlights several key issues surrounding nuclear power, specialists say.</a:t>
            </a:r>
          </a:p>
          <a:p>
            <a:endParaRPr lang="en-US" dirty="0"/>
          </a:p>
        </p:txBody>
      </p:sp>
      <p:sp>
        <p:nvSpPr>
          <p:cNvPr id="4" name="Slide Number Placeholder 3"/>
          <p:cNvSpPr>
            <a:spLocks noGrp="1"/>
          </p:cNvSpPr>
          <p:nvPr>
            <p:ph type="sldNum" sz="quarter" idx="10"/>
          </p:nvPr>
        </p:nvSpPr>
        <p:spPr/>
        <p:txBody>
          <a:bodyPr/>
          <a:lstStyle/>
          <a:p>
            <a:fld id="{F038C51C-476C-42D6-89EA-107C13E44108}" type="slidenum">
              <a:rPr lang="en-US" smtClean="0"/>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a:t>
            </a:r>
            <a:endParaRPr lang="en-US" dirty="0"/>
          </a:p>
        </p:txBody>
      </p:sp>
      <p:sp>
        <p:nvSpPr>
          <p:cNvPr id="4" name="Slide Number Placeholder 3"/>
          <p:cNvSpPr>
            <a:spLocks noGrp="1"/>
          </p:cNvSpPr>
          <p:nvPr>
            <p:ph type="sldNum" sz="quarter" idx="10"/>
          </p:nvPr>
        </p:nvSpPr>
        <p:spPr/>
        <p:txBody>
          <a:bodyPr/>
          <a:lstStyle/>
          <a:p>
            <a:fld id="{E9E49E24-9F6D-415E-ADD1-C707BC18C34B}" type="slidenum">
              <a:rPr lang="en-US" smtClean="0"/>
              <a:pPr/>
              <a:t>32</a:t>
            </a:fld>
            <a:endParaRPr lang="en-US"/>
          </a:p>
        </p:txBody>
      </p:sp>
    </p:spTree>
    <p:extLst>
      <p:ext uri="{BB962C8B-B14F-4D97-AF65-F5344CB8AC3E}">
        <p14:creationId xmlns:p14="http://schemas.microsoft.com/office/powerpoint/2010/main" val="59005779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a:t>
            </a:r>
          </a:p>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E9E49E24-9F6D-415E-ADD1-C707BC18C34B}" type="slidenum">
              <a:rPr lang="en-US" smtClean="0"/>
              <a:pPr/>
              <a:t>34</a:t>
            </a:fld>
            <a:endParaRPr lang="en-US"/>
          </a:p>
        </p:txBody>
      </p:sp>
    </p:spTree>
    <p:extLst>
      <p:ext uri="{BB962C8B-B14F-4D97-AF65-F5344CB8AC3E}">
        <p14:creationId xmlns:p14="http://schemas.microsoft.com/office/powerpoint/2010/main" val="355802717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9E49E24-9F6D-415E-ADD1-C707BC18C34B}" type="slidenum">
              <a:rPr lang="en-US" smtClean="0"/>
              <a:pPr/>
              <a:t>44</a:t>
            </a:fld>
            <a:endParaRPr lang="en-US"/>
          </a:p>
        </p:txBody>
      </p:sp>
    </p:spTree>
    <p:extLst>
      <p:ext uri="{BB962C8B-B14F-4D97-AF65-F5344CB8AC3E}">
        <p14:creationId xmlns:p14="http://schemas.microsoft.com/office/powerpoint/2010/main" val="225241550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dirty="0" smtClean="0"/>
              <a:t>What radioactive materials have been released?</a:t>
            </a:r>
          </a:p>
          <a:p>
            <a:r>
              <a:rPr lang="en-US" dirty="0" smtClean="0"/>
              <a:t>Experts are concerned about two types of radioactive material, created as The Japanese already have a lot of iodine in their natural diet, so that should help too.</a:t>
            </a:r>
          </a:p>
          <a:p>
            <a:r>
              <a:rPr lang="en-US" dirty="0" smtClean="0"/>
              <a:t>Another potential source of contamination is the radioactive form of the metal </a:t>
            </a:r>
            <a:r>
              <a:rPr lang="en-US" dirty="0" err="1" smtClean="0"/>
              <a:t>caesium</a:t>
            </a:r>
            <a:r>
              <a:rPr lang="en-US" dirty="0" smtClean="0"/>
              <a:t> (</a:t>
            </a:r>
            <a:r>
              <a:rPr lang="en-US" dirty="0" err="1" smtClean="0"/>
              <a:t>caesium</a:t>
            </a:r>
            <a:r>
              <a:rPr lang="en-US" dirty="0" smtClean="0"/>
              <a:t> 137), which once released into the environment continues to pose a potential risk for many years.</a:t>
            </a:r>
          </a:p>
          <a:p>
            <a:r>
              <a:rPr lang="en-US" dirty="0" smtClean="0"/>
              <a:t>This form of the metal is in a near-liquid state at room temperature, and can get into the soft body tissue, muscle and bone, where it can cause cancer. </a:t>
            </a:r>
          </a:p>
          <a:p>
            <a:endParaRPr lang="en-US" dirty="0"/>
          </a:p>
        </p:txBody>
      </p:sp>
      <p:sp>
        <p:nvSpPr>
          <p:cNvPr id="4" name="Slide Number Placeholder 3"/>
          <p:cNvSpPr>
            <a:spLocks noGrp="1"/>
          </p:cNvSpPr>
          <p:nvPr>
            <p:ph type="sldNum" sz="quarter" idx="10"/>
          </p:nvPr>
        </p:nvSpPr>
        <p:spPr/>
        <p:txBody>
          <a:bodyPr/>
          <a:lstStyle/>
          <a:p>
            <a:fld id="{E9E49E24-9F6D-415E-ADD1-C707BC18C34B}" type="slidenum">
              <a:rPr lang="en-US" smtClean="0"/>
              <a:pPr/>
              <a:t>45</a:t>
            </a:fld>
            <a:endParaRPr lang="en-US"/>
          </a:p>
        </p:txBody>
      </p:sp>
    </p:spTree>
    <p:extLst>
      <p:ext uri="{BB962C8B-B14F-4D97-AF65-F5344CB8AC3E}">
        <p14:creationId xmlns:p14="http://schemas.microsoft.com/office/powerpoint/2010/main" val="21006737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r>
              <a:rPr lang="en-US" b="1" dirty="0" smtClean="0"/>
              <a:t>From Three Mile Island to Chernobyl: lessons learned</a:t>
            </a:r>
          </a:p>
          <a:p>
            <a:r>
              <a:rPr lang="en-US" dirty="0" smtClean="0"/>
              <a:t>On March 18, Mr. Obama asked the NRC to comprehensively review nuclear-plant safety in the US — a process plants themselves began as the crisis in Japan unfolded, according to Bryant Kinney, an industry spokesman and former official with North Carolina-based Duke Energy.</a:t>
            </a:r>
          </a:p>
          <a:p>
            <a:r>
              <a:rPr lang="en-US" dirty="0" smtClean="0"/>
              <a:t>Although final lessons won't emerge until after a thorough review of the effects of the earthquake and tsunami — and of the utility's response — the event highlights several key issues surrounding nuclear power, specialists say.</a:t>
            </a:r>
          </a:p>
          <a:p>
            <a:endParaRPr lang="en-US" dirty="0"/>
          </a:p>
        </p:txBody>
      </p:sp>
      <p:sp>
        <p:nvSpPr>
          <p:cNvPr id="4" name="Slide Number Placeholder 3"/>
          <p:cNvSpPr>
            <a:spLocks noGrp="1"/>
          </p:cNvSpPr>
          <p:nvPr>
            <p:ph type="sldNum" sz="quarter" idx="10"/>
          </p:nvPr>
        </p:nvSpPr>
        <p:spPr/>
        <p:txBody>
          <a:bodyPr/>
          <a:lstStyle/>
          <a:p>
            <a:fld id="{F038C51C-476C-42D6-89EA-107C13E44108}" type="slidenum">
              <a:rPr lang="en-US" smtClean="0"/>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r>
              <a:rPr lang="en-US" b="1" dirty="0" smtClean="0"/>
              <a:t>From Three Mile Island to Chernobyl: lessons learned</a:t>
            </a:r>
          </a:p>
          <a:p>
            <a:endParaRPr lang="en-US" dirty="0"/>
          </a:p>
        </p:txBody>
      </p:sp>
      <p:sp>
        <p:nvSpPr>
          <p:cNvPr id="4" name="Slide Number Placeholder 3"/>
          <p:cNvSpPr>
            <a:spLocks noGrp="1"/>
          </p:cNvSpPr>
          <p:nvPr>
            <p:ph type="sldNum" sz="quarter" idx="10"/>
          </p:nvPr>
        </p:nvSpPr>
        <p:spPr/>
        <p:txBody>
          <a:bodyPr/>
          <a:lstStyle/>
          <a:p>
            <a:fld id="{F038C51C-476C-42D6-89EA-107C13E44108}" type="slidenum">
              <a:rPr lang="en-US" smtClean="0"/>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US" dirty="0" smtClean="0"/>
              <a:t>In Japan, spent-fuel assemblies ultimately are removed from power plants in anticipation of reprocessing and reuse. In the US, however, the government has long forsworn reprocessing. In addition, no long-term, central storage site for spent fuel has been approved. This leaves nuclear power plants with nowhere to send spent nuclear rods. Many utilities have received approval to cram more spent-fuel assemblies into their pools than the pools were originally expected to handle.</a:t>
            </a:r>
          </a:p>
          <a:p>
            <a:r>
              <a:rPr lang="en-US" dirty="0" smtClean="0"/>
              <a:t>As of 2010, US nuclear utilities were storing 169,696 fuel assemblies — at 600 to 1,500 pounds apiece, depending on reactor type — in spent-fuel pools, according to estimates from the Electric Power Research Institute. Another 51,585 assemblies are encased in concrete casks and stored on-site but outside, an interim solution many see as preferable to filling pools initially designed as temporary storage. </a:t>
            </a:r>
          </a:p>
          <a:p>
            <a:r>
              <a:rPr lang="en-US" dirty="0" smtClean="0"/>
              <a:t>The most important lesson from Japan so far, MIT's Professor </a:t>
            </a:r>
            <a:r>
              <a:rPr lang="en-US" dirty="0" err="1" smtClean="0"/>
              <a:t>Golay</a:t>
            </a:r>
            <a:r>
              <a:rPr lang="en-US" dirty="0" smtClean="0"/>
              <a:t> says, "is to finally get serious about nuclear fuel." </a:t>
            </a:r>
          </a:p>
          <a:p>
            <a:endParaRPr lang="en-US" dirty="0"/>
          </a:p>
        </p:txBody>
      </p:sp>
      <p:sp>
        <p:nvSpPr>
          <p:cNvPr id="4" name="Slide Number Placeholder 3"/>
          <p:cNvSpPr>
            <a:spLocks noGrp="1"/>
          </p:cNvSpPr>
          <p:nvPr>
            <p:ph type="sldNum" sz="quarter" idx="10"/>
          </p:nvPr>
        </p:nvSpPr>
        <p:spPr/>
        <p:txBody>
          <a:bodyPr/>
          <a:lstStyle/>
          <a:p>
            <a:fld id="{F038C51C-476C-42D6-89EA-107C13E44108}" type="slidenum">
              <a:rPr lang="en-US" smtClean="0"/>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endParaRPr lang="en-US" dirty="0"/>
          </a:p>
        </p:txBody>
      </p:sp>
      <p:sp>
        <p:nvSpPr>
          <p:cNvPr id="4" name="Slide Number Placeholder 3"/>
          <p:cNvSpPr>
            <a:spLocks noGrp="1"/>
          </p:cNvSpPr>
          <p:nvPr>
            <p:ph type="sldNum" sz="quarter" idx="10"/>
          </p:nvPr>
        </p:nvSpPr>
        <p:spPr/>
        <p:txBody>
          <a:bodyPr/>
          <a:lstStyle/>
          <a:p>
            <a:fld id="{F038C51C-476C-42D6-89EA-107C13E44108}" type="slidenum">
              <a:rPr lang="en-US" smtClean="0"/>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"As part of the NRC safety review, the agency is looking at the earthquake hazards facing some 27 nuclear plants. No fault near a US plant is of a type capable of generating an earthquake as powerful as the one that hit Japan on March 11, specialists say. But in recent decades, geophysicists have identified previously unknown faults that have required reevaluating the risk facing nearby plants. </a:t>
            </a:r>
          </a:p>
          <a:p>
            <a:r>
              <a:rPr lang="en-US" dirty="0" smtClean="0"/>
              <a:t>While utilities and governments may be ready to handle an isolated nuclear accident, they need to plan for cascading disasters as well, in which local, state, and even national resources could be stretched thin. </a:t>
            </a:r>
            <a:r>
              <a:rPr lang="en-US" dirty="0" err="1" smtClean="0"/>
              <a:t>Northwestern's</a:t>
            </a:r>
            <a:r>
              <a:rPr lang="en-US" dirty="0" smtClean="0"/>
              <a:t> Dr. Lewis says such planning could ensure that generators and other supplies could be flown in on short notice. </a:t>
            </a:r>
            <a:r>
              <a:rPr lang="en-US" dirty="0" err="1" smtClean="0"/>
              <a:t>Lochbaum</a:t>
            </a:r>
            <a:r>
              <a:rPr lang="en-US" dirty="0" smtClean="0"/>
              <a:t> adds that more batteries on-site would help with station blackouts that last longer than current requirements envision — a problem Japan encountered. </a:t>
            </a:r>
          </a:p>
          <a:p>
            <a:endParaRPr lang="en-US" dirty="0"/>
          </a:p>
        </p:txBody>
      </p:sp>
      <p:sp>
        <p:nvSpPr>
          <p:cNvPr id="4" name="Slide Number Placeholder 3"/>
          <p:cNvSpPr>
            <a:spLocks noGrp="1"/>
          </p:cNvSpPr>
          <p:nvPr>
            <p:ph type="sldNum" sz="quarter" idx="10"/>
          </p:nvPr>
        </p:nvSpPr>
        <p:spPr/>
        <p:txBody>
          <a:bodyPr/>
          <a:lstStyle/>
          <a:p>
            <a:fld id="{F038C51C-476C-42D6-89EA-107C13E44108}" type="slidenum">
              <a:rPr lang="en-US" smtClean="0"/>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t>
            </a:r>
          </a:p>
          <a:p>
            <a:r>
              <a:rPr lang="en-US" dirty="0" smtClean="0"/>
              <a:t>While utilities and governments may be ready to handle an isolated nuclear accident, they need to plan for cascading disasters as well, in which local, state, and even national resources could be stretched thin. </a:t>
            </a:r>
            <a:r>
              <a:rPr lang="en-US" dirty="0" err="1" smtClean="0"/>
              <a:t>Northwestern's</a:t>
            </a:r>
            <a:r>
              <a:rPr lang="en-US" dirty="0" smtClean="0"/>
              <a:t> Dr. Lewis says such planning could ensure that generators and other supplies could be flown in on short notice. </a:t>
            </a:r>
            <a:r>
              <a:rPr lang="en-US" dirty="0" err="1" smtClean="0"/>
              <a:t>Lochbaum</a:t>
            </a:r>
            <a:r>
              <a:rPr lang="en-US" dirty="0" smtClean="0"/>
              <a:t> adds that more batteries on-site would help with station blackouts that last longer than current requirements envision — a problem Japan encountered. </a:t>
            </a:r>
          </a:p>
          <a:p>
            <a:endParaRPr lang="en-US" dirty="0"/>
          </a:p>
        </p:txBody>
      </p:sp>
      <p:sp>
        <p:nvSpPr>
          <p:cNvPr id="4" name="Slide Number Placeholder 3"/>
          <p:cNvSpPr>
            <a:spLocks noGrp="1"/>
          </p:cNvSpPr>
          <p:nvPr>
            <p:ph type="sldNum" sz="quarter" idx="10"/>
          </p:nvPr>
        </p:nvSpPr>
        <p:spPr/>
        <p:txBody>
          <a:bodyPr/>
          <a:lstStyle/>
          <a:p>
            <a:fld id="{F038C51C-476C-42D6-89EA-107C13E44108}" type="slidenum">
              <a:rPr lang="en-US" smtClean="0"/>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038C51C-476C-42D6-89EA-107C13E44108}" type="slidenum">
              <a:rPr lang="en-US" smtClean="0"/>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7521664-F868-430B-8D77-3EAAA3F6D230}" type="datetimeFigureOut">
              <a:rPr lang="en-US" smtClean="0"/>
              <a:t>4/16/2013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8D55E74-4BA5-4951-85EC-4A1919AE978E}"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7521664-F868-430B-8D77-3EAAA3F6D230}" type="datetimeFigureOut">
              <a:rPr lang="en-US" smtClean="0"/>
              <a:t>4/16/2013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8D55E74-4BA5-4951-85EC-4A1919AE978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7521664-F868-430B-8D77-3EAAA3F6D230}" type="datetimeFigureOut">
              <a:rPr lang="en-US" smtClean="0"/>
              <a:t>4/16/2013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8D55E74-4BA5-4951-85EC-4A1919AE978E}"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7521664-F868-430B-8D77-3EAAA3F6D230}" type="datetimeFigureOut">
              <a:rPr lang="en-US" smtClean="0"/>
              <a:t>4/16/2013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8D55E74-4BA5-4951-85EC-4A1919AE978E}"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7521664-F868-430B-8D77-3EAAA3F6D230}" type="datetimeFigureOut">
              <a:rPr lang="en-US" smtClean="0"/>
              <a:t>4/16/2013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8D55E74-4BA5-4951-85EC-4A1919AE978E}"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7521664-F868-430B-8D77-3EAAA3F6D230}" type="datetimeFigureOut">
              <a:rPr lang="en-US" smtClean="0"/>
              <a:t>4/16/2013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8D55E74-4BA5-4951-85EC-4A1919AE978E}"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7521664-F868-430B-8D77-3EAAA3F6D230}" type="datetimeFigureOut">
              <a:rPr lang="en-US" smtClean="0"/>
              <a:t>4/16/2013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8D55E74-4BA5-4951-85EC-4A1919AE978E}"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7521664-F868-430B-8D77-3EAAA3F6D230}" type="datetimeFigureOut">
              <a:rPr lang="en-US" smtClean="0"/>
              <a:t>4/16/2013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8D55E74-4BA5-4951-85EC-4A1919AE978E}"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7521664-F868-430B-8D77-3EAAA3F6D230}" type="datetimeFigureOut">
              <a:rPr lang="en-US" smtClean="0"/>
              <a:t>4/16/2013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8D55E74-4BA5-4951-85EC-4A1919AE978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7521664-F868-430B-8D77-3EAAA3F6D230}" type="datetimeFigureOut">
              <a:rPr lang="en-US" smtClean="0"/>
              <a:t>4/16/2013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8D55E74-4BA5-4951-85EC-4A1919AE978E}"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7521664-F868-430B-8D77-3EAAA3F6D230}" type="datetimeFigureOut">
              <a:rPr lang="en-US" smtClean="0"/>
              <a:t>4/16/2013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8D55E74-4BA5-4951-85EC-4A1919AE978E}"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7521664-F868-430B-8D77-3EAAA3F6D230}" type="datetimeFigureOut">
              <a:rPr lang="en-US" smtClean="0"/>
              <a:t>4/16/2013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8D55E74-4BA5-4951-85EC-4A1919AE978E}"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www.bbc.co.uk/news/world-asia-pacific-12726591" TargetMode="Externa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us.rd.yahoo.com/dailynews/yblog_newsroom/us_yblog_newsroom/storytext/how-dangerous-is-nuclear-power-three-lessons-from-japan/40873337/SIG=13ejgchbt/*http:/www.csmonitor.com/USA/Latest-News-Wires/2011/0328/Three-Mile-Island-32nd-anniversary-marked-by-prayer"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us.rd.yahoo.com/dailynews/yblog_newsroom/us_yblog_newsroom/storytext/how-dangerous-is-nuclear-power-three-lessons-from-japan/40873337/SIG=132suj3b8/*http:/www.csmonitor.com/USA/2010/0216/Obama-advances-nuclear-resurgence-with-US-loan-guarantees"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b="1" dirty="0" smtClean="0"/>
              <a:t>How dangerous is nuclear power? Three lessons from Japan</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3. How safe is 'safe enough‘?</a:t>
            </a:r>
            <a:endParaRPr lang="en-US" dirty="0"/>
          </a:p>
        </p:txBody>
      </p:sp>
      <p:sp>
        <p:nvSpPr>
          <p:cNvPr id="3" name="Content Placeholder 2"/>
          <p:cNvSpPr>
            <a:spLocks noGrp="1"/>
          </p:cNvSpPr>
          <p:nvPr>
            <p:ph idx="1"/>
          </p:nvPr>
        </p:nvSpPr>
        <p:spPr>
          <a:xfrm>
            <a:off x="457200" y="1600200"/>
            <a:ext cx="8229600" cy="5257800"/>
          </a:xfrm>
        </p:spPr>
        <p:txBody>
          <a:bodyPr>
            <a:normAutofit fontScale="85000" lnSpcReduction="20000"/>
          </a:bodyPr>
          <a:lstStyle/>
          <a:p>
            <a:r>
              <a:rPr lang="en-US" dirty="0" smtClean="0"/>
              <a:t>For some, the main take-home message from Japan's nuclear crisis is that all US plants of similar design should be closed. Germany has shut down seven reactors similar to Fukushima Daiichi's for safety inspections. </a:t>
            </a:r>
          </a:p>
          <a:p>
            <a:r>
              <a:rPr lang="en-US" dirty="0" smtClean="0"/>
              <a:t>Official concerns about the design date back decades, he says. Reactors were modified to address some of those concerns — indeed, those modifications appear to have kept Fukushima Daiichi's damaged reactor cores from melting completely. But they may also have contributed to the buildup of hydrogen gas that exploded, blowing out walls and roofs off reactor buildings there, exposing one and perhaps two spent-fuel pools. </a:t>
            </a:r>
          </a:p>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3. How safe is 'safe enough‘?</a:t>
            </a:r>
            <a:endParaRPr lang="en-US" dirty="0"/>
          </a:p>
        </p:txBody>
      </p:sp>
      <p:sp>
        <p:nvSpPr>
          <p:cNvPr id="3" name="Content Placeholder 2"/>
          <p:cNvSpPr>
            <a:spLocks noGrp="1"/>
          </p:cNvSpPr>
          <p:nvPr>
            <p:ph idx="1"/>
          </p:nvPr>
        </p:nvSpPr>
        <p:spPr>
          <a:xfrm>
            <a:off x="457200" y="1600200"/>
            <a:ext cx="8229600" cy="5257800"/>
          </a:xfrm>
        </p:spPr>
        <p:txBody>
          <a:bodyPr>
            <a:normAutofit fontScale="70000" lnSpcReduction="20000"/>
          </a:bodyPr>
          <a:lstStyle/>
          <a:p>
            <a:r>
              <a:rPr lang="en-US" dirty="0" smtClean="0"/>
              <a:t>The Fukushima-like plants in the US "amount to less than 4 percent of US electricity production, and we have more than 20 percent reserve capacity in the country,”. "And none of them are in the shakier places, like California, where supply and demand" can be difficult to match. </a:t>
            </a:r>
          </a:p>
          <a:p>
            <a:r>
              <a:rPr lang="en-US" dirty="0" smtClean="0"/>
              <a:t>As government regulators and utilities undertake their reviews of the risks US plants face and whether more needs to be done to reduce the risks, they confront two vital questions, one of which is not up to engineers alone to answer. </a:t>
            </a:r>
          </a:p>
          <a:p>
            <a:r>
              <a:rPr lang="en-US" dirty="0" smtClean="0"/>
              <a:t>Engineers and scientists can ask "how safe is something, which we can try to calculate or simulate," such as estimating the probability that an earthquake will strike within a plant's lifetime or that a plant will withstand it without releasing large amounts of radioactivity. </a:t>
            </a:r>
          </a:p>
          <a:p>
            <a:r>
              <a:rPr lang="en-US" dirty="0" smtClean="0"/>
              <a:t>But, he adds, the question, " 'Is that safe enough?' is really a societal decision." </a:t>
            </a:r>
          </a:p>
          <a:p>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1600200"/>
            <a:ext cx="3810000" cy="4525963"/>
          </a:xfrm>
        </p:spPr>
        <p:txBody>
          <a:bodyPr>
            <a:normAutofit fontScale="92500" lnSpcReduction="20000"/>
          </a:bodyPr>
          <a:lstStyle/>
          <a:p>
            <a:r>
              <a:rPr lang="en-US" dirty="0" smtClean="0"/>
              <a:t>Radiation levels recorded at a village outside the evacuation zone around the quake-</a:t>
            </a:r>
            <a:r>
              <a:rPr lang="en-US" dirty="0" err="1" smtClean="0"/>
              <a:t>striken</a:t>
            </a:r>
            <a:r>
              <a:rPr lang="en-US" dirty="0" smtClean="0"/>
              <a:t> Fukushima nuclear plant are above safe levels, the UN atomic watchdog said Wednesday.</a:t>
            </a:r>
            <a:r>
              <a:rPr lang="en-US" dirty="0" smtClean="0">
                <a:hlinkClick r:id="" action="ppaction://hlinkfile"/>
              </a:rPr>
              <a:t>« Read less</a:t>
            </a:r>
            <a:endParaRPr lang="en-US" dirty="0" smtClean="0"/>
          </a:p>
          <a:p>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Nuclear accident shakes Japan</a:t>
            </a:r>
            <a:br>
              <a:rPr lang="en-US" b="1" dirty="0" smtClean="0"/>
            </a:br>
            <a:r>
              <a:rPr lang="en-US" dirty="0" smtClean="0"/>
              <a:t>September 30, 1999  </a:t>
            </a:r>
            <a:endParaRPr lang="en-US" dirty="0"/>
          </a:p>
        </p:txBody>
      </p:sp>
      <p:sp>
        <p:nvSpPr>
          <p:cNvPr id="3" name="Content Placeholder 2"/>
          <p:cNvSpPr>
            <a:spLocks noGrp="1"/>
          </p:cNvSpPr>
          <p:nvPr>
            <p:ph idx="1"/>
          </p:nvPr>
        </p:nvSpPr>
        <p:spPr/>
        <p:txBody>
          <a:bodyPr>
            <a:normAutofit lnSpcReduction="10000"/>
          </a:bodyPr>
          <a:lstStyle/>
          <a:p>
            <a:r>
              <a:rPr lang="en-US" dirty="0" smtClean="0"/>
              <a:t>Japan is facing an unprecedented nuclear emergency after a major uranium leak. Radiation levels at the </a:t>
            </a:r>
            <a:r>
              <a:rPr lang="en-US" dirty="0" err="1" smtClean="0"/>
              <a:t>Tokaimura</a:t>
            </a:r>
            <a:r>
              <a:rPr lang="en-US" dirty="0" smtClean="0"/>
              <a:t> nuclear fuel-processing plant in north-east Japan are 15,000 times higher than normal. </a:t>
            </a:r>
          </a:p>
          <a:p>
            <a:r>
              <a:rPr lang="en-US" dirty="0" smtClean="0"/>
              <a:t>The authorities have warned thousands of residents near the site of the accident to stay indoors and to wash off any rain that falls on them. </a:t>
            </a:r>
          </a:p>
          <a:p>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100" b="1" dirty="0" smtClean="0"/>
              <a:t>Nuclear accident shakes Japan</a:t>
            </a:r>
            <a:br>
              <a:rPr lang="en-US" sz="3100" b="1" dirty="0" smtClean="0"/>
            </a:br>
            <a:r>
              <a:rPr lang="en-US" sz="3100" dirty="0" smtClean="0"/>
              <a:t>September 30, 1999   </a:t>
            </a:r>
            <a:r>
              <a:rPr lang="en-US" sz="3100" b="1" dirty="0" smtClean="0"/>
              <a:t>History of accidents</a:t>
            </a:r>
            <a:r>
              <a:rPr lang="en-US" dirty="0" smtClean="0"/>
              <a:t> </a:t>
            </a:r>
            <a:endParaRPr lang="en-US" dirty="0"/>
          </a:p>
        </p:txBody>
      </p:sp>
      <p:sp>
        <p:nvSpPr>
          <p:cNvPr id="3" name="Content Placeholder 2"/>
          <p:cNvSpPr>
            <a:spLocks noGrp="1"/>
          </p:cNvSpPr>
          <p:nvPr>
            <p:ph idx="1"/>
          </p:nvPr>
        </p:nvSpPr>
        <p:spPr/>
        <p:txBody>
          <a:bodyPr>
            <a:normAutofit fontScale="70000" lnSpcReduction="20000"/>
          </a:bodyPr>
          <a:lstStyle/>
          <a:p>
            <a:r>
              <a:rPr lang="en-US" dirty="0" err="1" smtClean="0"/>
              <a:t>Tokaimura</a:t>
            </a:r>
            <a:r>
              <a:rPr lang="en-US" dirty="0" smtClean="0"/>
              <a:t> was the site of Japan's worst nuclear plant incident in 1997, when 35 workers were contaminated by radiation after a fire at a processing plant was not extinguished properly and caused an explosion. </a:t>
            </a:r>
          </a:p>
          <a:p>
            <a:r>
              <a:rPr lang="en-US" dirty="0" smtClean="0"/>
              <a:t>A series of incidents at Japanese nuclear power stations in recent years has undermined confidence in the safety of this form of energy production, says BBC Tokyo correspondent Juliet </a:t>
            </a:r>
            <a:r>
              <a:rPr lang="en-US" dirty="0" err="1" smtClean="0"/>
              <a:t>Hindell</a:t>
            </a:r>
            <a:r>
              <a:rPr lang="en-US" dirty="0" smtClean="0"/>
              <a:t>. </a:t>
            </a:r>
          </a:p>
          <a:p>
            <a:r>
              <a:rPr lang="en-US" dirty="0" smtClean="0"/>
              <a:t>In July, cooling water leaked from a pipe in the building that houses the reactor at the </a:t>
            </a:r>
            <a:r>
              <a:rPr lang="en-US" dirty="0" err="1" smtClean="0"/>
              <a:t>Tsuruga</a:t>
            </a:r>
            <a:r>
              <a:rPr lang="en-US" dirty="0" smtClean="0"/>
              <a:t> nuclear power plant in northern Japan. </a:t>
            </a:r>
          </a:p>
          <a:p>
            <a:r>
              <a:rPr lang="en-US" dirty="0" smtClean="0"/>
              <a:t>It took Japan Atomic Power, the company that operates the plant, 14 hours to shut down operations after the leak was discovered. </a:t>
            </a:r>
          </a:p>
          <a:p>
            <a:r>
              <a:rPr lang="en-US" dirty="0" smtClean="0"/>
              <a:t>Executives in charge of the reactor said radiation from the leak was 11,500 times the safety limit. </a:t>
            </a:r>
          </a:p>
          <a:p>
            <a:r>
              <a:rPr lang="en-US" dirty="0" smtClean="0"/>
              <a:t>The earlier figure given was 250 times the limit, and the change has sparked accusations of a cover-up. </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100" b="1" dirty="0" smtClean="0"/>
              <a:t>Nuclear accident shakes Japan</a:t>
            </a:r>
            <a:br>
              <a:rPr lang="en-US" sz="3100" b="1" dirty="0" smtClean="0"/>
            </a:br>
            <a:r>
              <a:rPr lang="en-US" sz="3100" dirty="0" smtClean="0"/>
              <a:t>September 30, 1999   </a:t>
            </a:r>
            <a:r>
              <a:rPr lang="en-US" sz="3200" b="1" dirty="0" smtClean="0"/>
              <a:t>Nuclear </a:t>
            </a:r>
            <a:r>
              <a:rPr lang="en-US" sz="3200" b="1" dirty="0" err="1" smtClean="0"/>
              <a:t>programme</a:t>
            </a:r>
            <a:r>
              <a:rPr lang="en-US" sz="3100" b="1" dirty="0" smtClean="0"/>
              <a:t> </a:t>
            </a:r>
            <a:endParaRPr lang="en-US" dirty="0"/>
          </a:p>
        </p:txBody>
      </p:sp>
      <p:sp>
        <p:nvSpPr>
          <p:cNvPr id="3" name="Content Placeholder 2"/>
          <p:cNvSpPr>
            <a:spLocks noGrp="1"/>
          </p:cNvSpPr>
          <p:nvPr>
            <p:ph idx="1"/>
          </p:nvPr>
        </p:nvSpPr>
        <p:spPr/>
        <p:txBody>
          <a:bodyPr>
            <a:normAutofit fontScale="92500"/>
          </a:bodyPr>
          <a:lstStyle/>
          <a:p>
            <a:r>
              <a:rPr lang="en-US" dirty="0" smtClean="0"/>
              <a:t>Japan has 51 commercial nuclear power reactors that provide one-third of the country's electricity. </a:t>
            </a:r>
          </a:p>
          <a:p>
            <a:r>
              <a:rPr lang="en-US" dirty="0" smtClean="0"/>
              <a:t>With few natural resources of its own, Japan imports nearly all its fuel oil. </a:t>
            </a:r>
          </a:p>
          <a:p>
            <a:r>
              <a:rPr lang="en-US" dirty="0" smtClean="0"/>
              <a:t>Since the oil crisis of 1973, successive governments have made concerted efforts to become self-sufficient. </a:t>
            </a:r>
          </a:p>
          <a:p>
            <a:r>
              <a:rPr lang="en-US" dirty="0" smtClean="0"/>
              <a:t>By the year 2010, Japan wants to produce 42% of its energy in nuclear plants.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Japan Nuclear Leak Causes Tainted Seafood Fears To </a:t>
            </a:r>
            <a:r>
              <a:rPr lang="en-US" b="1" dirty="0" smtClean="0"/>
              <a:t>Spread   </a:t>
            </a:r>
            <a:r>
              <a:rPr lang="en-US" sz="2000" dirty="0" smtClean="0"/>
              <a:t>03/30/11 Huff Post World</a:t>
            </a:r>
            <a:endParaRPr lang="en-US" dirty="0"/>
          </a:p>
        </p:txBody>
      </p:sp>
      <p:sp>
        <p:nvSpPr>
          <p:cNvPr id="3" name="Content Placeholder 2"/>
          <p:cNvSpPr>
            <a:spLocks noGrp="1"/>
          </p:cNvSpPr>
          <p:nvPr>
            <p:ph idx="1"/>
          </p:nvPr>
        </p:nvSpPr>
        <p:spPr/>
        <p:txBody>
          <a:bodyPr/>
          <a:lstStyle/>
          <a:p>
            <a:r>
              <a:rPr lang="en-US" dirty="0" smtClean="0"/>
              <a:t>At the Fukushima plant, the fight to cool the reactors and stem their release of radiation has become more complicated in recent days since the discovery that radioactive water is pooling in the plant. It puts emergency crews in the uncomfortable position of having to pump in more water to continue cooling the reactor while simultaneously pumping out contaminated water.</a:t>
            </a:r>
          </a:p>
          <a:p>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990600"/>
          </a:xfrm>
        </p:spPr>
        <p:txBody>
          <a:bodyPr>
            <a:noAutofit/>
          </a:bodyPr>
          <a:lstStyle/>
          <a:p>
            <a:r>
              <a:rPr lang="en-US" sz="3200" b="1" dirty="0"/>
              <a:t>Japan Nuclear Leak Causes Tainted Seafood Fears To </a:t>
            </a:r>
            <a:r>
              <a:rPr lang="en-US" sz="3200" b="1" dirty="0" smtClean="0"/>
              <a:t>Spread   </a:t>
            </a:r>
            <a:r>
              <a:rPr lang="en-US" sz="1400" dirty="0" smtClean="0"/>
              <a:t>03/30/11 Huff Post World</a:t>
            </a:r>
            <a:endParaRPr lang="en-US" sz="3200" dirty="0"/>
          </a:p>
        </p:txBody>
      </p:sp>
      <p:sp>
        <p:nvSpPr>
          <p:cNvPr id="3" name="Content Placeholder 2"/>
          <p:cNvSpPr>
            <a:spLocks noGrp="1"/>
          </p:cNvSpPr>
          <p:nvPr>
            <p:ph idx="1"/>
          </p:nvPr>
        </p:nvSpPr>
        <p:spPr>
          <a:xfrm>
            <a:off x="0" y="914400"/>
            <a:ext cx="9144000" cy="5943600"/>
          </a:xfrm>
        </p:spPr>
        <p:txBody>
          <a:bodyPr>
            <a:noAutofit/>
          </a:bodyPr>
          <a:lstStyle/>
          <a:p>
            <a:r>
              <a:rPr lang="en-US" sz="1600" dirty="0" smtClean="0"/>
              <a:t>Tests Wednesday showed that waters 300 yards (meters) outside the plant contained 3,355 times the legal limit for the amount of radioactive iodine. It's the highest rate yet, but Nuclear and Industrial Safety Agency official said it did not pose any threat to human health because the iodine rarely stays in fish. </a:t>
            </a:r>
          </a:p>
          <a:p>
            <a:r>
              <a:rPr lang="en-US" sz="1600" dirty="0" smtClean="0"/>
              <a:t>Radioactive iodine is short-lived, with a half-life of just eight days, and was expected to dissipate quickly in the Pacific Ocean. Citing dilution in the ocean, the U.S. Food and Drug Administration has played down the risks of seafood contamination.</a:t>
            </a:r>
          </a:p>
          <a:p>
            <a:r>
              <a:rPr lang="en-US" sz="1600" dirty="0" smtClean="0"/>
              <a:t>But, as with other reports of radiation levels in food and tap water, </a:t>
            </a:r>
            <a:r>
              <a:rPr lang="en-US" sz="1600" b="1" dirty="0" smtClean="0"/>
              <a:t>fear has begun to override science</a:t>
            </a:r>
            <a:r>
              <a:rPr lang="en-US" sz="1600" dirty="0" smtClean="0"/>
              <a:t>. </a:t>
            </a:r>
          </a:p>
          <a:p>
            <a:r>
              <a:rPr lang="en-US" sz="1600" dirty="0" smtClean="0"/>
              <a:t>"I worry we won't be able to sell our seaweed. If the radiation ruins our fishing, we are lost</a:t>
            </a:r>
          </a:p>
          <a:p>
            <a:r>
              <a:rPr lang="en-US" sz="1600" dirty="0" smtClean="0"/>
              <a:t>The International Atomic Energy Agency, meanwhile, reported Wednesday it found radiation in a village outside the evacuation zone at levels that are twice where it would recommend evacuations. Officials emphasized the reading was found in only one spot in </a:t>
            </a:r>
            <a:r>
              <a:rPr lang="en-US" sz="1600" dirty="0" err="1" smtClean="0"/>
              <a:t>Iitate</a:t>
            </a:r>
            <a:r>
              <a:rPr lang="en-US" sz="1600" dirty="0" smtClean="0"/>
              <a:t> village, about 25 miles (40 kilometers) from the plant, and did not say they were recommending an evacuation.  About 10 days ago, radiation in the village's tap water spiked, though they remained well below levels that would pose an immediate health risk. Both iodine-131 and cesium-137 were found in the samples.  </a:t>
            </a:r>
            <a:r>
              <a:rPr lang="en-US" sz="1600" smtClean="0"/>
              <a:t>the </a:t>
            </a:r>
            <a:r>
              <a:rPr lang="en-US" sz="1600" dirty="0" smtClean="0"/>
              <a:t>American College of Radiation, said the agency's evacuation limits are "intended to be extremely conservative," and that none of the levels found would pose a risk to human health. </a:t>
            </a:r>
          </a:p>
          <a:p>
            <a:r>
              <a:rPr lang="en-US" sz="1600" dirty="0" smtClean="0"/>
              <a:t>The crisis has been marked by such confusion, much of it due to TEPCO's bungling </a:t>
            </a:r>
            <a:r>
              <a:rPr lang="en-US" sz="1600" dirty="0" err="1" smtClean="0"/>
              <a:t>response,.The</a:t>
            </a:r>
            <a:r>
              <a:rPr lang="en-US" sz="1600" dirty="0" smtClean="0"/>
              <a:t> first few days after the quake saw fires and explosions, and the company – whose shares have plunged nearly 80 percent – has frequently retracted or corrected information.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a:t>Fukushima nuclear alert</a:t>
            </a:r>
            <a:endParaRPr lang="en-US" dirty="0"/>
          </a:p>
        </p:txBody>
      </p:sp>
      <p:sp>
        <p:nvSpPr>
          <p:cNvPr id="3" name="Subtitle 2"/>
          <p:cNvSpPr>
            <a:spLocks noGrp="1"/>
          </p:cNvSpPr>
          <p:nvPr>
            <p:ph type="subTitle" idx="1"/>
          </p:nvPr>
        </p:nvSpPr>
        <p:spPr/>
        <p:txBody>
          <a:bodyPr/>
          <a:lstStyle/>
          <a:p>
            <a:r>
              <a:rPr lang="en-US" dirty="0">
                <a:hlinkClick r:id="rId2"/>
              </a:rPr>
              <a:t>http://</a:t>
            </a:r>
            <a:r>
              <a:rPr lang="en-US" dirty="0" smtClean="0">
                <a:hlinkClick r:id="rId2"/>
              </a:rPr>
              <a:t>www.bbc.co.uk/news/world-asia-pacific-12726591</a:t>
            </a:r>
            <a:r>
              <a:rPr lang="en-US" dirty="0" smtClean="0"/>
              <a:t> </a:t>
            </a:r>
            <a:endParaRPr lang="en-US" dirty="0"/>
          </a:p>
        </p:txBody>
      </p:sp>
    </p:spTree>
    <p:extLst>
      <p:ext uri="{BB962C8B-B14F-4D97-AF65-F5344CB8AC3E}">
        <p14:creationId xmlns:p14="http://schemas.microsoft.com/office/powerpoint/2010/main" val="195468930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969" y="0"/>
            <a:ext cx="9089003" cy="6553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135068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From Three Mile Island to Chernobyl: lessons learned</a:t>
            </a:r>
          </a:p>
        </p:txBody>
      </p:sp>
      <p:sp>
        <p:nvSpPr>
          <p:cNvPr id="3" name="Subtitle 2"/>
          <p:cNvSpPr>
            <a:spLocks noGrp="1"/>
          </p:cNvSpPr>
          <p:nvPr>
            <p:ph idx="1"/>
          </p:nvPr>
        </p:nvSpPr>
        <p:spPr/>
        <p:txBody>
          <a:bodyPr>
            <a:normAutofit fontScale="92500"/>
          </a:bodyPr>
          <a:lstStyle/>
          <a:p>
            <a:r>
              <a:rPr lang="en-US" dirty="0" smtClean="0"/>
              <a:t>Both the partial core meltdown at Pennsylvania's </a:t>
            </a:r>
            <a:r>
              <a:rPr lang="en-US" dirty="0" smtClean="0">
                <a:hlinkClick r:id="rId3"/>
              </a:rPr>
              <a:t>Three Mile Island</a:t>
            </a:r>
            <a:r>
              <a:rPr lang="en-US" dirty="0" smtClean="0"/>
              <a:t> in 1979 and the explosion and fire at the Cher­nobyl nuclear plant in 1986 could be traced to varying combinations of mechanical malfunctions and operator error. </a:t>
            </a:r>
          </a:p>
          <a:p>
            <a:r>
              <a:rPr lang="en-US" dirty="0" smtClean="0"/>
              <a:t>The explosions, fires, and released radiation at the six-reactor Fukushima Daiichi plant have spotlighted the other end of the hazard spectrum: natural triggers.</a:t>
            </a:r>
          </a:p>
          <a:p>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8608" y="0"/>
            <a:ext cx="8962254" cy="6553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8019740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381000"/>
            <a:ext cx="8891780" cy="6019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1437378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2400" y="0"/>
            <a:ext cx="8981584" cy="6324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377772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512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2400" y="152400"/>
            <a:ext cx="8951119" cy="6400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6905715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614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766" y="0"/>
            <a:ext cx="9141062" cy="6477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8993121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717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6276" y="-5255"/>
            <a:ext cx="9117724" cy="67731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047278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819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766" y="13138"/>
            <a:ext cx="8925488" cy="64638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7063156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921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8763000" cy="62142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0915192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1024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81000" y="152400"/>
            <a:ext cx="8229600" cy="64254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7674941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a:t>Japan to scrap stricken nuclear reactors</a:t>
            </a:r>
            <a:br>
              <a:rPr lang="en-US" sz="2800" b="1" dirty="0"/>
            </a:br>
            <a:r>
              <a:rPr lang="en-US" sz="2800" dirty="0" smtClean="0"/>
              <a:t>30 </a:t>
            </a:r>
            <a:r>
              <a:rPr lang="en-US" sz="2800" dirty="0"/>
              <a:t>March 2011 </a:t>
            </a:r>
          </a:p>
        </p:txBody>
      </p:sp>
      <p:sp>
        <p:nvSpPr>
          <p:cNvPr id="3" name="Content Placeholder 2"/>
          <p:cNvSpPr>
            <a:spLocks noGrp="1"/>
          </p:cNvSpPr>
          <p:nvPr>
            <p:ph idx="1"/>
          </p:nvPr>
        </p:nvSpPr>
        <p:spPr/>
        <p:txBody>
          <a:bodyPr>
            <a:normAutofit fontScale="70000" lnSpcReduction="20000"/>
          </a:bodyPr>
          <a:lstStyle/>
          <a:p>
            <a:pPr>
              <a:lnSpc>
                <a:spcPct val="160000"/>
              </a:lnSpc>
            </a:pPr>
            <a:r>
              <a:rPr lang="en-US" b="1" dirty="0"/>
              <a:t>Japan is to decommission four stricken reactors at the quake-hit Fukushima nuclear plant. </a:t>
            </a:r>
          </a:p>
          <a:p>
            <a:pPr>
              <a:lnSpc>
                <a:spcPct val="160000"/>
              </a:lnSpc>
            </a:pPr>
            <a:r>
              <a:rPr lang="en-US" b="1" dirty="0"/>
              <a:t>Tokyo Electric Power (</a:t>
            </a:r>
            <a:r>
              <a:rPr lang="en-US" b="1" dirty="0" err="1"/>
              <a:t>Tepco</a:t>
            </a:r>
            <a:r>
              <a:rPr lang="en-US" b="1" dirty="0"/>
              <a:t>) made the announcement three weeks after failing to bring reactors 1 - 4 under control. Locals would be consulted on reactors 5 and 6, which were shut down safely.</a:t>
            </a:r>
          </a:p>
          <a:p>
            <a:pPr>
              <a:lnSpc>
                <a:spcPct val="160000"/>
              </a:lnSpc>
            </a:pPr>
            <a:r>
              <a:rPr lang="en-US" b="1" dirty="0"/>
              <a:t>Harmful levels of radioactivity have been detected in the area. </a:t>
            </a:r>
          </a:p>
          <a:p>
            <a:pPr>
              <a:lnSpc>
                <a:spcPct val="160000"/>
              </a:lnSpc>
            </a:pPr>
            <a:r>
              <a:rPr lang="en-US" b="1" dirty="0"/>
              <a:t>More than 11,000 people are known to have been killed by the devastating 11 March earthquake and tsunami.</a:t>
            </a:r>
          </a:p>
          <a:p>
            <a:endParaRPr lang="en-US" dirty="0"/>
          </a:p>
        </p:txBody>
      </p:sp>
    </p:spTree>
    <p:extLst>
      <p:ext uri="{BB962C8B-B14F-4D97-AF65-F5344CB8AC3E}">
        <p14:creationId xmlns:p14="http://schemas.microsoft.com/office/powerpoint/2010/main" val="99582400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From Three Mile Island to Chernobyl: lessons learned</a:t>
            </a:r>
          </a:p>
        </p:txBody>
      </p:sp>
      <p:sp>
        <p:nvSpPr>
          <p:cNvPr id="3" name="Subtitle 2"/>
          <p:cNvSpPr>
            <a:spLocks noGrp="1"/>
          </p:cNvSpPr>
          <p:nvPr>
            <p:ph idx="1"/>
          </p:nvPr>
        </p:nvSpPr>
        <p:spPr>
          <a:xfrm>
            <a:off x="457200" y="1600200"/>
            <a:ext cx="8229600" cy="5257800"/>
          </a:xfrm>
        </p:spPr>
        <p:txBody>
          <a:bodyPr>
            <a:normAutofit fontScale="70000" lnSpcReduction="20000"/>
          </a:bodyPr>
          <a:lstStyle/>
          <a:p>
            <a:r>
              <a:rPr lang="en-US" dirty="0" smtClean="0"/>
              <a:t>In the aftermath of Three Mile Island, nuclear engineers tried to design reactors immune to ac­cidents, including those triggered by earthquakes, says Michael </a:t>
            </a:r>
            <a:r>
              <a:rPr lang="en-US" dirty="0" err="1" smtClean="0"/>
              <a:t>Golay</a:t>
            </a:r>
            <a:r>
              <a:rPr lang="en-US" dirty="0" smtClean="0"/>
              <a:t>, a professor of nuclear science and engineering at the Massachusetts Institute of Technology in Cam­bridge, Mass. After a decade's effort, engineers concluded that strong earthquakes were the biggest threat and "could overwhelm anything you could do," he says. Referring to a range of threats, he adds, "There are simply too many, and you don't have the resources" to deal with them all.</a:t>
            </a:r>
          </a:p>
          <a:p>
            <a:r>
              <a:rPr lang="en-US" dirty="0" smtClean="0"/>
              <a:t>In the US, the Nuclear Regulatory Commission (NRC) is lengthening plant lifetimes, granting utilities permission to keep plants operating longer than envisioned in the original licenses.</a:t>
            </a:r>
          </a:p>
          <a:p>
            <a:r>
              <a:rPr lang="en-US" dirty="0" smtClean="0"/>
              <a:t>President Obama has tried to facilitate construction of new nuclear plants — as a response to global warming — through a </a:t>
            </a:r>
            <a:r>
              <a:rPr lang="en-US" dirty="0" smtClean="0">
                <a:hlinkClick r:id="rId3"/>
              </a:rPr>
              <a:t>loan-guarantee program</a:t>
            </a:r>
            <a:r>
              <a:rPr lang="en-US" dirty="0" smtClean="0"/>
              <a:t> run by the Department of Energy. He announced an initial $8.3 billion for the program in February 2010, and requested an additional $39 billion for this fiscal year.</a:t>
            </a:r>
          </a:p>
          <a:p>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Rolling blackouts</a:t>
            </a:r>
          </a:p>
        </p:txBody>
      </p:sp>
      <p:sp>
        <p:nvSpPr>
          <p:cNvPr id="3" name="Content Placeholder 2"/>
          <p:cNvSpPr>
            <a:spLocks noGrp="1"/>
          </p:cNvSpPr>
          <p:nvPr>
            <p:ph idx="1"/>
          </p:nvPr>
        </p:nvSpPr>
        <p:spPr>
          <a:xfrm>
            <a:off x="457200" y="1600200"/>
            <a:ext cx="8229600" cy="5257800"/>
          </a:xfrm>
        </p:spPr>
        <p:txBody>
          <a:bodyPr>
            <a:normAutofit fontScale="62500" lnSpcReduction="20000"/>
          </a:bodyPr>
          <a:lstStyle/>
          <a:p>
            <a:pPr>
              <a:lnSpc>
                <a:spcPct val="170000"/>
              </a:lnSpc>
            </a:pPr>
            <a:r>
              <a:rPr lang="en-US" b="1" dirty="0"/>
              <a:t>Japanese experts are considering whether to cover the reactor buildings at the Fukushima Daiichi plant with a special material, to stop the spread of radioactive substances. On Wednesday, the government ordered nuclear power plant operators to start implementing new safety measures immediately. The steps - to be completed by the end of April - include preparing back-up power in case of loss of power supply. Fire trucks will be on standby to intervene and ensure cooling systems for both reactors and pools of used fuel are maintained. </a:t>
            </a:r>
          </a:p>
          <a:p>
            <a:pPr>
              <a:lnSpc>
                <a:spcPct val="170000"/>
              </a:lnSpc>
            </a:pPr>
            <a:r>
              <a:rPr lang="en-US" b="1" dirty="0"/>
              <a:t>Minister of Economy, Trade and Industry said this did not mean that nuclear plant operations should be halted. </a:t>
            </a:r>
          </a:p>
          <a:p>
            <a:endParaRPr lang="en-US" dirty="0"/>
          </a:p>
        </p:txBody>
      </p:sp>
    </p:spTree>
    <p:extLst>
      <p:ext uri="{BB962C8B-B14F-4D97-AF65-F5344CB8AC3E}">
        <p14:creationId xmlns:p14="http://schemas.microsoft.com/office/powerpoint/2010/main" val="296511946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85000" lnSpcReduction="10000"/>
          </a:bodyPr>
          <a:lstStyle/>
          <a:p>
            <a:r>
              <a:rPr lang="en-US" dirty="0"/>
              <a:t>The highest radiation level yet in the seawater off Fukushima is the strongest indication so far that highly radioactive water is leaking into the sea.</a:t>
            </a:r>
          </a:p>
          <a:p>
            <a:r>
              <a:rPr lang="en-US" dirty="0"/>
              <a:t>The reading comes as workers at the plant continue the difficult balancing act between pumping in water to keep the reactors cool, and draining pools of radioactive leakage.</a:t>
            </a:r>
          </a:p>
          <a:p>
            <a:r>
              <a:rPr lang="en-US" dirty="0"/>
              <a:t>He admitted that the company had not been able to cool the reactors, and pledged maximum efforts to </a:t>
            </a:r>
            <a:r>
              <a:rPr lang="en-US" dirty="0" err="1"/>
              <a:t>stabilise</a:t>
            </a:r>
            <a:r>
              <a:rPr lang="en-US" dirty="0"/>
              <a:t> them. And he added that reactors 1-4 would eventually have to be shut down for good.</a:t>
            </a:r>
          </a:p>
          <a:p>
            <a:endParaRPr lang="en-US" dirty="0"/>
          </a:p>
        </p:txBody>
      </p:sp>
    </p:spTree>
    <p:extLst>
      <p:ext uri="{BB962C8B-B14F-4D97-AF65-F5344CB8AC3E}">
        <p14:creationId xmlns:p14="http://schemas.microsoft.com/office/powerpoint/2010/main" val="237828209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6553200"/>
          </a:xfrm>
        </p:spPr>
        <p:txBody>
          <a:bodyPr>
            <a:normAutofit fontScale="62500" lnSpcReduction="20000"/>
          </a:bodyPr>
          <a:lstStyle/>
          <a:p>
            <a:pPr>
              <a:lnSpc>
                <a:spcPct val="170000"/>
              </a:lnSpc>
            </a:pPr>
            <a:r>
              <a:rPr lang="en-US" b="1" dirty="0"/>
              <a:t>The earthquake and tsunami damaged the nuclear plant's power supply, leading to a failure of the cooling systems.</a:t>
            </a:r>
          </a:p>
          <a:p>
            <a:pPr>
              <a:lnSpc>
                <a:spcPct val="170000"/>
              </a:lnSpc>
            </a:pPr>
            <a:r>
              <a:rPr lang="en-US" b="1" dirty="0"/>
              <a:t>Since then engineers have been using seawater to cool down the core of the reactors, but the operation has failed to stop radioactive leaks.</a:t>
            </a:r>
          </a:p>
          <a:p>
            <a:pPr>
              <a:lnSpc>
                <a:spcPct val="170000"/>
              </a:lnSpc>
            </a:pPr>
            <a:r>
              <a:rPr lang="en-US" b="1" dirty="0"/>
              <a:t>Japan's Prime Minister Naoto </a:t>
            </a:r>
            <a:r>
              <a:rPr lang="en-US" b="1" dirty="0" err="1"/>
              <a:t>Kan</a:t>
            </a:r>
            <a:r>
              <a:rPr lang="en-US" b="1" dirty="0"/>
              <a:t> has said the country is on "maximum alert".</a:t>
            </a:r>
          </a:p>
          <a:p>
            <a:pPr>
              <a:lnSpc>
                <a:spcPct val="170000"/>
              </a:lnSpc>
            </a:pPr>
            <a:r>
              <a:rPr lang="en-US" b="1" dirty="0" err="1"/>
              <a:t>Tepco</a:t>
            </a:r>
            <a:r>
              <a:rPr lang="en-US" b="1" dirty="0"/>
              <a:t> has been accused of a lack of transparency and failing to provide information promptly. </a:t>
            </a:r>
          </a:p>
          <a:p>
            <a:pPr>
              <a:lnSpc>
                <a:spcPct val="170000"/>
              </a:lnSpc>
            </a:pPr>
            <a:r>
              <a:rPr lang="en-US" b="1" dirty="0"/>
              <a:t>Seawater radiation Seawater near the Fukushima Daiichi nuclear plant has reached a much higher level of radiation than previously reported.</a:t>
            </a:r>
          </a:p>
          <a:p>
            <a:pPr>
              <a:lnSpc>
                <a:spcPct val="170000"/>
              </a:lnSpc>
            </a:pPr>
            <a:r>
              <a:rPr lang="en-US" b="1" dirty="0"/>
              <a:t>The new readings near reactor No 1 - 300m (984ft) from the shore - showed radioactive iodine at 3,355 times the legal limit, said Japan's nuclear safety agency.</a:t>
            </a:r>
          </a:p>
          <a:p>
            <a:endParaRPr lang="en-US" dirty="0"/>
          </a:p>
        </p:txBody>
      </p:sp>
    </p:spTree>
    <p:extLst>
      <p:ext uri="{BB962C8B-B14F-4D97-AF65-F5344CB8AC3E}">
        <p14:creationId xmlns:p14="http://schemas.microsoft.com/office/powerpoint/2010/main" val="420542548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85800" y="457201"/>
            <a:ext cx="7772400" cy="3143250"/>
          </a:xfrm>
        </p:spPr>
        <p:txBody>
          <a:bodyPr>
            <a:normAutofit fontScale="90000"/>
          </a:bodyPr>
          <a:lstStyle/>
          <a:p>
            <a:r>
              <a:rPr lang="en-US" dirty="0"/>
              <a:t>Radioactive materials are measured by scientists in half-lives, or the time it takes to halve the radiation through natural decay.</a:t>
            </a:r>
            <a:br>
              <a:rPr lang="en-US" dirty="0"/>
            </a:br>
            <a:endParaRPr lang="en-US" dirty="0"/>
          </a:p>
        </p:txBody>
      </p:sp>
      <p:sp>
        <p:nvSpPr>
          <p:cNvPr id="5" name="Subtitle 4"/>
          <p:cNvSpPr>
            <a:spLocks noGrp="1"/>
          </p:cNvSpPr>
          <p:nvPr>
            <p:ph type="subTitle" idx="1"/>
          </p:nvPr>
        </p:nvSpPr>
        <p:spPr/>
        <p:txBody>
          <a:bodyPr>
            <a:normAutofit fontScale="92500" lnSpcReduction="10000"/>
          </a:bodyPr>
          <a:lstStyle/>
          <a:p>
            <a:r>
              <a:rPr lang="en-US" dirty="0"/>
              <a:t>Iodine 131 was blamed for the high incidence of thyroid cancer among children exposed to fallout from the Chernobyl nuclear disaster in 1986.</a:t>
            </a:r>
          </a:p>
          <a:p>
            <a:endParaRPr lang="en-US" dirty="0"/>
          </a:p>
        </p:txBody>
      </p:sp>
    </p:spTree>
    <p:extLst>
      <p:ext uri="{BB962C8B-B14F-4D97-AF65-F5344CB8AC3E}">
        <p14:creationId xmlns:p14="http://schemas.microsoft.com/office/powerpoint/2010/main" val="331068566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639762"/>
          </a:xfrm>
        </p:spPr>
        <p:txBody>
          <a:bodyPr>
            <a:normAutofit fontScale="90000"/>
          </a:bodyPr>
          <a:lstStyle/>
          <a:p>
            <a:r>
              <a:rPr lang="en-US" b="1" dirty="0"/>
              <a:t>Fukushima update </a:t>
            </a:r>
            <a:endParaRPr lang="en-US" dirty="0"/>
          </a:p>
        </p:txBody>
      </p:sp>
      <p:sp>
        <p:nvSpPr>
          <p:cNvPr id="3" name="Content Placeholder 2"/>
          <p:cNvSpPr>
            <a:spLocks noGrp="1"/>
          </p:cNvSpPr>
          <p:nvPr>
            <p:ph idx="1"/>
          </p:nvPr>
        </p:nvSpPr>
        <p:spPr>
          <a:xfrm>
            <a:off x="381000" y="762000"/>
            <a:ext cx="8305800" cy="6096000"/>
          </a:xfrm>
        </p:spPr>
        <p:txBody>
          <a:bodyPr>
            <a:normAutofit fontScale="55000" lnSpcReduction="20000"/>
          </a:bodyPr>
          <a:lstStyle/>
          <a:p>
            <a:pPr>
              <a:lnSpc>
                <a:spcPct val="170000"/>
              </a:lnSpc>
            </a:pPr>
            <a:r>
              <a:rPr lang="en-US" b="1" dirty="0"/>
              <a:t>Reactor 1:</a:t>
            </a:r>
            <a:r>
              <a:rPr lang="en-US" dirty="0"/>
              <a:t> Damage to the core from cooling problems. Building holed by gas explosion. Highly radioactive water detected in reactor</a:t>
            </a:r>
          </a:p>
          <a:p>
            <a:pPr>
              <a:lnSpc>
                <a:spcPct val="170000"/>
              </a:lnSpc>
            </a:pPr>
            <a:r>
              <a:rPr lang="en-US" b="1" dirty="0"/>
              <a:t>Reactor 2: </a:t>
            </a:r>
            <a:r>
              <a:rPr lang="en-US" dirty="0"/>
              <a:t>Damage to the core from cooling problems. Building holed by gas blast; containment damage suspected. Highly radioactive water detected in reactor and adjoining tunnel</a:t>
            </a:r>
          </a:p>
          <a:p>
            <a:pPr>
              <a:lnSpc>
                <a:spcPct val="170000"/>
              </a:lnSpc>
            </a:pPr>
            <a:r>
              <a:rPr lang="en-US" b="1" dirty="0"/>
              <a:t>Reactor 3:</a:t>
            </a:r>
            <a:r>
              <a:rPr lang="en-US" dirty="0"/>
              <a:t> Damage to the core from cooling problems. Building holed by gas blast; containment damage possible. Spent fuel pond partly refilled with water after running low. Highly radioactive water detected in reactor</a:t>
            </a:r>
          </a:p>
          <a:p>
            <a:pPr>
              <a:lnSpc>
                <a:spcPct val="170000"/>
              </a:lnSpc>
            </a:pPr>
            <a:r>
              <a:rPr lang="en-US" b="1" dirty="0"/>
              <a:t>Reactor 4: </a:t>
            </a:r>
            <a:r>
              <a:rPr lang="en-US" dirty="0"/>
              <a:t>Reactor shut down prior to quake. Fires and explosion in spent fuel pond; water level partly restored</a:t>
            </a:r>
          </a:p>
          <a:p>
            <a:pPr>
              <a:lnSpc>
                <a:spcPct val="170000"/>
              </a:lnSpc>
            </a:pPr>
            <a:r>
              <a:rPr lang="en-US" b="1" dirty="0"/>
              <a:t>Reactors 5 &amp; 6: </a:t>
            </a:r>
            <a:r>
              <a:rPr lang="en-US" dirty="0"/>
              <a:t>Reactors shut down. Temperature of spent fuel pools now lowered after rising </a:t>
            </a:r>
            <a:r>
              <a:rPr lang="en-US" dirty="0" smtClean="0"/>
              <a:t>high</a:t>
            </a:r>
          </a:p>
          <a:p>
            <a:pPr>
              <a:lnSpc>
                <a:spcPct val="170000"/>
              </a:lnSpc>
            </a:pPr>
            <a:r>
              <a:rPr lang="en-US" dirty="0" smtClean="0"/>
              <a:t> </a:t>
            </a:r>
            <a:endParaRPr lang="en-US" dirty="0"/>
          </a:p>
          <a:p>
            <a:pPr>
              <a:lnSpc>
                <a:spcPct val="170000"/>
              </a:lnSpc>
            </a:pPr>
            <a:endParaRPr lang="en-US" dirty="0"/>
          </a:p>
          <a:p>
            <a:pPr>
              <a:lnSpc>
                <a:spcPct val="170000"/>
              </a:lnSpc>
            </a:pPr>
            <a:endParaRPr lang="en-US" dirty="0"/>
          </a:p>
        </p:txBody>
      </p:sp>
    </p:spTree>
    <p:extLst>
      <p:ext uri="{BB962C8B-B14F-4D97-AF65-F5344CB8AC3E}">
        <p14:creationId xmlns:p14="http://schemas.microsoft.com/office/powerpoint/2010/main" val="374006500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Leaks</a:t>
            </a:r>
            <a:endParaRPr lang="en-US" dirty="0"/>
          </a:p>
        </p:txBody>
      </p:sp>
      <p:sp>
        <p:nvSpPr>
          <p:cNvPr id="3" name="Content Placeholder 2"/>
          <p:cNvSpPr>
            <a:spLocks noGrp="1"/>
          </p:cNvSpPr>
          <p:nvPr>
            <p:ph idx="1"/>
          </p:nvPr>
        </p:nvSpPr>
        <p:spPr>
          <a:xfrm>
            <a:off x="457200" y="1600200"/>
            <a:ext cx="8229600" cy="5257800"/>
          </a:xfrm>
        </p:spPr>
        <p:txBody>
          <a:bodyPr>
            <a:normAutofit fontScale="70000" lnSpcReduction="20000"/>
          </a:bodyPr>
          <a:lstStyle/>
          <a:p>
            <a:r>
              <a:rPr lang="en-US" dirty="0"/>
              <a:t>Workers at the Fukushima plant are trying to prevent radioactive water from seeping into the sea.</a:t>
            </a:r>
          </a:p>
          <a:p>
            <a:r>
              <a:rPr lang="en-US" dirty="0"/>
              <a:t>Highly radioactive liquid has been found inside and outside several reactor buildings.</a:t>
            </a:r>
          </a:p>
          <a:p>
            <a:r>
              <a:rPr lang="en-US" dirty="0"/>
              <a:t>Small amounts of plutonium have also been detected in soil at the plant - the latest indication that one of the reactors suffered a partial meltdown.</a:t>
            </a:r>
          </a:p>
          <a:p>
            <a:r>
              <a:rPr lang="en-US" dirty="0"/>
              <a:t>But, like the discovery of plutonium, the high levels of radiation found inside and outside reactor buildings are likely to have come from melted fuel rods.</a:t>
            </a:r>
          </a:p>
          <a:p>
            <a:r>
              <a:rPr lang="en-US" dirty="0"/>
              <a:t>Theories for the leak </a:t>
            </a:r>
            <a:r>
              <a:rPr lang="en-US" dirty="0" err="1"/>
              <a:t>centre</a:t>
            </a:r>
            <a:r>
              <a:rPr lang="en-US" dirty="0"/>
              <a:t> on two possibilities - steam is flowing from the core into the reactor housing and escaping through cracks, or the contaminated material is leaking from the damaged walls of the water-filled pressure control pool beneath the No 2 reactor.</a:t>
            </a:r>
          </a:p>
          <a:p>
            <a:r>
              <a:rPr lang="en-US" dirty="0"/>
              <a:t>The plutonium - used in the fuel mix in the No 3 reactor - is not at levels that threaten human health, officials said.</a:t>
            </a:r>
          </a:p>
          <a:p>
            <a:endParaRPr lang="en-US" dirty="0"/>
          </a:p>
        </p:txBody>
      </p:sp>
    </p:spTree>
    <p:extLst>
      <p:ext uri="{BB962C8B-B14F-4D97-AF65-F5344CB8AC3E}">
        <p14:creationId xmlns:p14="http://schemas.microsoft.com/office/powerpoint/2010/main" val="307206544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2170081" cy="1143000"/>
          </a:xfrm>
        </p:spPr>
        <p:txBody>
          <a:bodyPr/>
          <a:lstStyle/>
          <a:p>
            <a:endParaRPr lang="en-US" dirty="0"/>
          </a:p>
        </p:txBody>
      </p:sp>
      <p:sp>
        <p:nvSpPr>
          <p:cNvPr id="3" name="Content Placeholder 2"/>
          <p:cNvSpPr>
            <a:spLocks noGrp="1"/>
          </p:cNvSpPr>
          <p:nvPr>
            <p:ph idx="1"/>
          </p:nvPr>
        </p:nvSpPr>
        <p:spPr>
          <a:xfrm>
            <a:off x="457200" y="1600200"/>
            <a:ext cx="2170081" cy="4525963"/>
          </a:xfrm>
        </p:spPr>
        <p:txBody>
          <a:bodyPr/>
          <a:lstStyle/>
          <a:p>
            <a:endParaRPr lang="en-US" dirty="0"/>
          </a:p>
        </p:txBody>
      </p:sp>
      <p:pic>
        <p:nvPicPr>
          <p:cNvPr id="1126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627281" y="-16933"/>
            <a:ext cx="6516720" cy="68749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908740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6057900" cy="1143000"/>
          </a:xfrm>
        </p:spPr>
        <p:txBody>
          <a:bodyPr>
            <a:normAutofit fontScale="90000"/>
          </a:bodyPr>
          <a:lstStyle/>
          <a:p>
            <a:r>
              <a:rPr lang="en-US" b="1" dirty="0"/>
              <a:t>Health effects of radiation exposure</a:t>
            </a:r>
            <a:endParaRPr lang="en-US" dirty="0"/>
          </a:p>
        </p:txBody>
      </p:sp>
      <p:sp>
        <p:nvSpPr>
          <p:cNvPr id="3" name="Content Placeholder 2"/>
          <p:cNvSpPr>
            <a:spLocks noGrp="1"/>
          </p:cNvSpPr>
          <p:nvPr>
            <p:ph idx="1"/>
          </p:nvPr>
        </p:nvSpPr>
        <p:spPr/>
        <p:txBody>
          <a:bodyPr>
            <a:normAutofit lnSpcReduction="10000"/>
          </a:bodyPr>
          <a:lstStyle/>
          <a:p>
            <a:r>
              <a:rPr lang="en-US" dirty="0"/>
              <a:t>Residents living within 30km (18 miles) have been advised to leave the area, or to stay indoors, and try to make their homes airtight.</a:t>
            </a:r>
          </a:p>
          <a:p>
            <a:r>
              <a:rPr lang="en-US" dirty="0"/>
              <a:t>Experts believe that swift action of this sort should have </a:t>
            </a:r>
            <a:r>
              <a:rPr lang="en-US" dirty="0" err="1"/>
              <a:t>minimised</a:t>
            </a:r>
            <a:r>
              <a:rPr lang="en-US" dirty="0"/>
              <a:t> the risk to human health, but are worries about the level of radiation to which emergency workers have been exposed, and about possible contamination of food and water supplies. </a:t>
            </a:r>
          </a:p>
        </p:txBody>
      </p:sp>
      <p:pic>
        <p:nvPicPr>
          <p:cNvPr id="1229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15100" y="347133"/>
            <a:ext cx="2628900"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5980715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b="1" dirty="0" smtClean="0"/>
              <a:t>What </a:t>
            </a:r>
            <a:r>
              <a:rPr lang="en-US" sz="3600" b="1" dirty="0"/>
              <a:t>are the immediate health effects of exposure to radiation</a:t>
            </a:r>
            <a:r>
              <a:rPr lang="en-US" sz="3600" b="1" dirty="0" smtClean="0"/>
              <a:t>?</a:t>
            </a:r>
            <a:endParaRPr lang="en-US" dirty="0"/>
          </a:p>
        </p:txBody>
      </p:sp>
      <p:sp>
        <p:nvSpPr>
          <p:cNvPr id="3" name="Content Placeholder 2"/>
          <p:cNvSpPr>
            <a:spLocks noGrp="1"/>
          </p:cNvSpPr>
          <p:nvPr>
            <p:ph idx="1"/>
          </p:nvPr>
        </p:nvSpPr>
        <p:spPr/>
        <p:txBody>
          <a:bodyPr>
            <a:normAutofit fontScale="92500" lnSpcReduction="20000"/>
          </a:bodyPr>
          <a:lstStyle/>
          <a:p>
            <a:r>
              <a:rPr lang="en-US" dirty="0"/>
              <a:t>Nausea and vomiting often begin within hours of exposure, followed by </a:t>
            </a:r>
            <a:r>
              <a:rPr lang="en-US" dirty="0" err="1"/>
              <a:t>diarrhoea</a:t>
            </a:r>
            <a:r>
              <a:rPr lang="en-US" dirty="0"/>
              <a:t>, headaches and fever.</a:t>
            </a:r>
          </a:p>
          <a:p>
            <a:r>
              <a:rPr lang="en-US" dirty="0"/>
              <a:t>After the first round of symptoms, there may be a brief period with no apparent illness, but this may be followed within weeks by new, more serious symptoms.</a:t>
            </a:r>
          </a:p>
          <a:p>
            <a:r>
              <a:rPr lang="en-US" dirty="0"/>
              <a:t>At higher levels of radiation, all of these symptoms may be immediately apparent, along with widespread - and potentially fatal - damage to internal organs. </a:t>
            </a:r>
          </a:p>
        </p:txBody>
      </p:sp>
    </p:spTree>
    <p:extLst>
      <p:ext uri="{BB962C8B-B14F-4D97-AF65-F5344CB8AC3E}">
        <p14:creationId xmlns:p14="http://schemas.microsoft.com/office/powerpoint/2010/main" val="330281784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b="1" dirty="0"/>
              <a:t>Exposure to a radiation dose of four gray will typically kill about half of all healthy adults. </a:t>
            </a:r>
            <a:endParaRPr lang="en-US" b="1" dirty="0"/>
          </a:p>
        </p:txBody>
      </p:sp>
      <p:sp>
        <p:nvSpPr>
          <p:cNvPr id="3" name="Content Placeholder 2"/>
          <p:cNvSpPr>
            <a:spLocks noGrp="1"/>
          </p:cNvSpPr>
          <p:nvPr>
            <p:ph idx="1"/>
          </p:nvPr>
        </p:nvSpPr>
        <p:spPr/>
        <p:txBody>
          <a:bodyPr>
            <a:normAutofit fontScale="92500" lnSpcReduction="10000"/>
          </a:bodyPr>
          <a:lstStyle/>
          <a:p>
            <a:r>
              <a:rPr lang="en-US" dirty="0" smtClean="0"/>
              <a:t>For </a:t>
            </a:r>
            <a:r>
              <a:rPr lang="en-US" dirty="0"/>
              <a:t>comparison, radiation therapy for cancer typically involves several doses of between one and seven gray at a time - but these doses are highly controlled, and usually specifically targeted at small areas of the body.</a:t>
            </a:r>
          </a:p>
          <a:p>
            <a:r>
              <a:rPr lang="en-US" dirty="0"/>
              <a:t>A </a:t>
            </a:r>
            <a:r>
              <a:rPr lang="en-US" dirty="0" err="1"/>
              <a:t>sievert</a:t>
            </a:r>
            <a:r>
              <a:rPr lang="en-US" dirty="0"/>
              <a:t> is essentially equivalent to a gray, but tends to be used to measure lower levels of radiation, and for assessing long-term risk, rather than the short-term acute impact of exposure. There are 1,000 </a:t>
            </a:r>
            <a:r>
              <a:rPr lang="en-US" dirty="0" err="1"/>
              <a:t>millisieverts</a:t>
            </a:r>
            <a:r>
              <a:rPr lang="en-US" dirty="0"/>
              <a:t> in a </a:t>
            </a:r>
            <a:r>
              <a:rPr lang="en-US" dirty="0" err="1"/>
              <a:t>sievert</a:t>
            </a:r>
            <a:r>
              <a:rPr lang="en-US" dirty="0"/>
              <a:t>.</a:t>
            </a:r>
          </a:p>
          <a:p>
            <a:endParaRPr lang="en-US" dirty="0"/>
          </a:p>
        </p:txBody>
      </p:sp>
    </p:spTree>
    <p:extLst>
      <p:ext uri="{BB962C8B-B14F-4D97-AF65-F5344CB8AC3E}">
        <p14:creationId xmlns:p14="http://schemas.microsoft.com/office/powerpoint/2010/main" val="10388354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From Three Mile Island to Chernobyl: lessons learned</a:t>
            </a:r>
          </a:p>
        </p:txBody>
      </p:sp>
      <p:sp>
        <p:nvSpPr>
          <p:cNvPr id="3" name="Subtitle 2"/>
          <p:cNvSpPr>
            <a:spLocks noGrp="1"/>
          </p:cNvSpPr>
          <p:nvPr>
            <p:ph idx="1"/>
          </p:nvPr>
        </p:nvSpPr>
        <p:spPr>
          <a:xfrm>
            <a:off x="457200" y="1600200"/>
            <a:ext cx="8229600" cy="5257800"/>
          </a:xfrm>
        </p:spPr>
        <p:txBody>
          <a:bodyPr>
            <a:normAutofit fontScale="92500"/>
          </a:bodyPr>
          <a:lstStyle/>
          <a:p>
            <a:r>
              <a:rPr lang="en-US" dirty="0" smtClean="0"/>
              <a:t>On March 18, Mr. Obama asked the NRC to comprehensively review nuclear-plant safety in the US — a process plants themselves began as the crisis in Japan unfolded, according to Bryant Kinney, an industry spokesman and former official with North Carolina-based Duke Energy.</a:t>
            </a:r>
          </a:p>
          <a:p>
            <a:r>
              <a:rPr lang="en-US" dirty="0" smtClean="0"/>
              <a:t>Although final lessons won't emerge until after a thorough review of the effects of the earthquake and tsunami — and of the utility's response — the event highlights several key issues surrounding nuclear power, specialists say.</a:t>
            </a:r>
          </a:p>
          <a:p>
            <a:endParaRPr lang="en-US"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How is radiation sickness treated</a:t>
            </a:r>
            <a:r>
              <a:rPr lang="en-US" b="1" dirty="0" smtClean="0"/>
              <a:t>?</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The </a:t>
            </a:r>
            <a:r>
              <a:rPr lang="en-US" dirty="0"/>
              <a:t>first thing to do is to try to </a:t>
            </a:r>
            <a:r>
              <a:rPr lang="en-US" dirty="0" err="1"/>
              <a:t>minimise</a:t>
            </a:r>
            <a:r>
              <a:rPr lang="en-US" dirty="0"/>
              <a:t> further contamination by removing clothes and shoes, and gently washing the skin with soap and water.</a:t>
            </a:r>
          </a:p>
          <a:p>
            <a:r>
              <a:rPr lang="en-US" dirty="0"/>
              <a:t>Drugs are available that increase white blood-cell production to counter any damage that may have occurred to the bone marrow, and to reduce the risk of further infections due to immune-system damage.</a:t>
            </a:r>
          </a:p>
          <a:p>
            <a:r>
              <a:rPr lang="en-US" dirty="0"/>
              <a:t>There are also specific drugs that can help to reduce the damage to internal organs caused by radioactive particles</a:t>
            </a:r>
          </a:p>
        </p:txBody>
      </p:sp>
    </p:spTree>
    <p:extLst>
      <p:ext uri="{BB962C8B-B14F-4D97-AF65-F5344CB8AC3E}">
        <p14:creationId xmlns:p14="http://schemas.microsoft.com/office/powerpoint/2010/main" val="279780970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How does radiation have an impact on health?</a:t>
            </a:r>
            <a:endParaRPr lang="en-US" dirty="0"/>
          </a:p>
        </p:txBody>
      </p:sp>
      <p:sp>
        <p:nvSpPr>
          <p:cNvPr id="3" name="Content Placeholder 2"/>
          <p:cNvSpPr>
            <a:spLocks noGrp="1"/>
          </p:cNvSpPr>
          <p:nvPr>
            <p:ph idx="1"/>
          </p:nvPr>
        </p:nvSpPr>
        <p:spPr>
          <a:xfrm>
            <a:off x="457200" y="1600200"/>
            <a:ext cx="8229600" cy="5257800"/>
          </a:xfrm>
        </p:spPr>
        <p:txBody>
          <a:bodyPr>
            <a:normAutofit fontScale="55000" lnSpcReduction="20000"/>
          </a:bodyPr>
          <a:lstStyle/>
          <a:p>
            <a:pPr>
              <a:lnSpc>
                <a:spcPct val="170000"/>
              </a:lnSpc>
            </a:pPr>
            <a:r>
              <a:rPr lang="en-US" b="1" dirty="0"/>
              <a:t>Radioactive materials that decay spontaneously produce </a:t>
            </a:r>
            <a:r>
              <a:rPr lang="en-US" b="1" dirty="0" err="1"/>
              <a:t>ionising</a:t>
            </a:r>
            <a:r>
              <a:rPr lang="en-US" b="1" dirty="0"/>
              <a:t> radiation, which has the capacity to cause significant damage to the body's internal chemistry, breaking the chemical bonds between the atoms and molecules that make up our tissues.</a:t>
            </a:r>
          </a:p>
          <a:p>
            <a:pPr>
              <a:lnSpc>
                <a:spcPct val="170000"/>
              </a:lnSpc>
            </a:pPr>
            <a:r>
              <a:rPr lang="en-US" b="1" dirty="0"/>
              <a:t>The body responds by trying to repair this damage, but sometimes it is too severe or widespread to make repair possible. There is also a danger of mistakes in the natural repair process.</a:t>
            </a:r>
          </a:p>
          <a:p>
            <a:pPr>
              <a:lnSpc>
                <a:spcPct val="170000"/>
              </a:lnSpc>
            </a:pPr>
            <a:r>
              <a:rPr lang="en-US" b="1" dirty="0"/>
              <a:t>Regions of the body that are most vulnerable to radiation damage include the cells lining the intestine and stomach, and the blood-cell producing cells in the bone marrow.</a:t>
            </a:r>
          </a:p>
          <a:p>
            <a:pPr>
              <a:lnSpc>
                <a:spcPct val="170000"/>
              </a:lnSpc>
            </a:pPr>
            <a:r>
              <a:rPr lang="en-US" b="1" dirty="0"/>
              <a:t>The extent of the damage caused is dependent on how long people are exposed to radiation, and at what level.</a:t>
            </a:r>
          </a:p>
        </p:txBody>
      </p:sp>
    </p:spTree>
    <p:extLst>
      <p:ext uri="{BB962C8B-B14F-4D97-AF65-F5344CB8AC3E}">
        <p14:creationId xmlns:p14="http://schemas.microsoft.com/office/powerpoint/2010/main" val="167239311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229600" cy="639762"/>
          </a:xfrm>
        </p:spPr>
        <p:txBody>
          <a:bodyPr>
            <a:normAutofit fontScale="90000"/>
          </a:bodyPr>
          <a:lstStyle/>
          <a:p>
            <a:r>
              <a:rPr lang="en-US" b="1" dirty="0"/>
              <a:t>Radiation and </a:t>
            </a:r>
            <a:r>
              <a:rPr lang="en-US" b="1" dirty="0" smtClean="0"/>
              <a:t>cancer</a:t>
            </a:r>
            <a:endParaRPr lang="en-US" dirty="0"/>
          </a:p>
        </p:txBody>
      </p:sp>
      <p:sp>
        <p:nvSpPr>
          <p:cNvPr id="3" name="Content Placeholder 2"/>
          <p:cNvSpPr>
            <a:spLocks noGrp="1"/>
          </p:cNvSpPr>
          <p:nvPr>
            <p:ph idx="1"/>
          </p:nvPr>
        </p:nvSpPr>
        <p:spPr>
          <a:xfrm>
            <a:off x="457200" y="838200"/>
            <a:ext cx="8229600" cy="6019800"/>
          </a:xfrm>
        </p:spPr>
        <p:txBody>
          <a:bodyPr>
            <a:normAutofit fontScale="55000" lnSpcReduction="20000"/>
          </a:bodyPr>
          <a:lstStyle/>
          <a:p>
            <a:pPr>
              <a:lnSpc>
                <a:spcPct val="170000"/>
              </a:lnSpc>
            </a:pPr>
            <a:r>
              <a:rPr lang="en-US" dirty="0" smtClean="0"/>
              <a:t>Most </a:t>
            </a:r>
            <a:r>
              <a:rPr lang="en-US" dirty="0"/>
              <a:t>experts agree even small doses of </a:t>
            </a:r>
            <a:r>
              <a:rPr lang="en-US" dirty="0" err="1"/>
              <a:t>ionising</a:t>
            </a:r>
            <a:r>
              <a:rPr lang="en-US" dirty="0"/>
              <a:t> radiation - as low as 100 </a:t>
            </a:r>
            <a:r>
              <a:rPr lang="en-US" dirty="0" err="1"/>
              <a:t>millisieverts</a:t>
            </a:r>
            <a:r>
              <a:rPr lang="en-US" dirty="0"/>
              <a:t> - can increase the risk of cancer, but by a very small amount.</a:t>
            </a:r>
          </a:p>
          <a:p>
            <a:pPr>
              <a:lnSpc>
                <a:spcPct val="170000"/>
              </a:lnSpc>
            </a:pPr>
            <a:r>
              <a:rPr lang="en-US" dirty="0"/>
              <a:t>In general, the risk of cancer increases as the dose of radiation increases. Exposure to one </a:t>
            </a:r>
            <a:r>
              <a:rPr lang="en-US" dirty="0" err="1"/>
              <a:t>sievert</a:t>
            </a:r>
            <a:r>
              <a:rPr lang="en-US" dirty="0"/>
              <a:t> of radiation is estimated to increase the lifetime risk of fatal cancer by around 5%.</a:t>
            </a:r>
          </a:p>
          <a:p>
            <a:pPr>
              <a:lnSpc>
                <a:spcPct val="170000"/>
              </a:lnSpc>
            </a:pPr>
            <a:r>
              <a:rPr lang="en-US" dirty="0"/>
              <a:t>The thyroid gland and bone marrow are particularly sensitive to </a:t>
            </a:r>
            <a:r>
              <a:rPr lang="en-US" dirty="0" err="1"/>
              <a:t>ionising</a:t>
            </a:r>
            <a:r>
              <a:rPr lang="en-US" dirty="0"/>
              <a:t> radiation.</a:t>
            </a:r>
          </a:p>
          <a:p>
            <a:pPr>
              <a:lnSpc>
                <a:spcPct val="170000"/>
              </a:lnSpc>
            </a:pPr>
            <a:r>
              <a:rPr lang="en-US" dirty="0" err="1"/>
              <a:t>Leukaemia</a:t>
            </a:r>
            <a:r>
              <a:rPr lang="en-US" dirty="0"/>
              <a:t>, a type of cancer that arises in the bone marrow, is the most common radiation-induced cancer. </a:t>
            </a:r>
            <a:r>
              <a:rPr lang="en-US" dirty="0" err="1"/>
              <a:t>Leukaemia</a:t>
            </a:r>
            <a:r>
              <a:rPr lang="en-US" dirty="0"/>
              <a:t> may appear as early as a few years after radiation exposure.</a:t>
            </a:r>
          </a:p>
          <a:p>
            <a:pPr>
              <a:lnSpc>
                <a:spcPct val="170000"/>
              </a:lnSpc>
            </a:pPr>
            <a:r>
              <a:rPr lang="en-US" dirty="0"/>
              <a:t>Other cancer can also result from exposure to radiation, but may not develop for at least a decade. These include cancers of the lung, skin, thyroid, breast and stomach.</a:t>
            </a:r>
          </a:p>
        </p:txBody>
      </p:sp>
    </p:spTree>
    <p:extLst>
      <p:ext uri="{BB962C8B-B14F-4D97-AF65-F5344CB8AC3E}">
        <p14:creationId xmlns:p14="http://schemas.microsoft.com/office/powerpoint/2010/main" val="7436411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Are children at greater risk</a:t>
            </a:r>
            <a:r>
              <a:rPr lang="en-US" b="1" dirty="0" smtClean="0"/>
              <a:t>?</a:t>
            </a:r>
            <a:endParaRPr lang="en-US" dirty="0"/>
          </a:p>
        </p:txBody>
      </p:sp>
      <p:sp>
        <p:nvSpPr>
          <p:cNvPr id="3" name="Content Placeholder 2"/>
          <p:cNvSpPr>
            <a:spLocks noGrp="1"/>
          </p:cNvSpPr>
          <p:nvPr>
            <p:ph idx="1"/>
          </p:nvPr>
        </p:nvSpPr>
        <p:spPr/>
        <p:txBody>
          <a:bodyPr>
            <a:normAutofit fontScale="70000" lnSpcReduction="20000"/>
          </a:bodyPr>
          <a:lstStyle/>
          <a:p>
            <a:pPr>
              <a:lnSpc>
                <a:spcPct val="170000"/>
              </a:lnSpc>
            </a:pPr>
            <a:r>
              <a:rPr lang="en-US" b="1" dirty="0" smtClean="0"/>
              <a:t>Potentially </a:t>
            </a:r>
            <a:r>
              <a:rPr lang="en-US" b="1" dirty="0"/>
              <a:t>yes. Because they are growing more rapidly, more cells are dividing, and so the potential for things to go wrong is greater.</a:t>
            </a:r>
          </a:p>
          <a:p>
            <a:pPr>
              <a:lnSpc>
                <a:spcPct val="170000"/>
              </a:lnSpc>
            </a:pPr>
            <a:r>
              <a:rPr lang="en-US" b="1" dirty="0"/>
              <a:t>Following the Chernobyl nuclear reactor accident in the Ukraine in 1986, the World Health Organization recorded a dramatic increase in thyroid cancer among children in the vicinity. </a:t>
            </a:r>
          </a:p>
          <a:p>
            <a:pPr>
              <a:lnSpc>
                <a:spcPct val="170000"/>
              </a:lnSpc>
            </a:pPr>
            <a:r>
              <a:rPr lang="en-US" b="1" dirty="0"/>
              <a:t>This was because the radioactive materials released during the accident contained high levels of radioactive iodine, a material that accumulates in the thyroid.</a:t>
            </a:r>
          </a:p>
        </p:txBody>
      </p:sp>
    </p:spTree>
    <p:extLst>
      <p:ext uri="{BB962C8B-B14F-4D97-AF65-F5344CB8AC3E}">
        <p14:creationId xmlns:p14="http://schemas.microsoft.com/office/powerpoint/2010/main" val="390701665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a:bodyPr>
          <a:lstStyle/>
          <a:p>
            <a:r>
              <a:rPr lang="en-US" sz="3600" b="1" dirty="0"/>
              <a:t>What risk does Fukushima pose currently</a:t>
            </a:r>
            <a:r>
              <a:rPr lang="en-US" sz="3600" b="1" dirty="0" smtClean="0"/>
              <a:t>?</a:t>
            </a:r>
            <a:endParaRPr lang="en-US" sz="3600" dirty="0"/>
          </a:p>
        </p:txBody>
      </p:sp>
      <p:sp>
        <p:nvSpPr>
          <p:cNvPr id="3" name="Content Placeholder 2"/>
          <p:cNvSpPr>
            <a:spLocks noGrp="1"/>
          </p:cNvSpPr>
          <p:nvPr>
            <p:ph idx="1"/>
          </p:nvPr>
        </p:nvSpPr>
        <p:spPr>
          <a:xfrm>
            <a:off x="457200" y="1752600"/>
            <a:ext cx="8229600" cy="4906963"/>
          </a:xfrm>
        </p:spPr>
        <p:txBody>
          <a:bodyPr>
            <a:normAutofit lnSpcReduction="10000"/>
          </a:bodyPr>
          <a:lstStyle/>
          <a:p>
            <a:r>
              <a:rPr lang="en-US" dirty="0"/>
              <a:t>The Japanese authorities have recorded a radiation level of up 400 </a:t>
            </a:r>
            <a:r>
              <a:rPr lang="en-US" dirty="0" err="1"/>
              <a:t>millisieverts</a:t>
            </a:r>
            <a:r>
              <a:rPr lang="en-US" dirty="0"/>
              <a:t> per hour at the nuclear plant itself -equivalent to the dose from 50 -100 CT scans</a:t>
            </a:r>
            <a:r>
              <a:rPr lang="en-US" dirty="0" smtClean="0"/>
              <a:t>.</a:t>
            </a:r>
            <a:r>
              <a:rPr lang="en-US" dirty="0"/>
              <a:t> </a:t>
            </a:r>
            <a:endParaRPr lang="en-US" dirty="0" smtClean="0"/>
          </a:p>
          <a:p>
            <a:r>
              <a:rPr lang="en-US" dirty="0" smtClean="0"/>
              <a:t>Emergency workers upper </a:t>
            </a:r>
            <a:r>
              <a:rPr lang="en-US" dirty="0"/>
              <a:t>limit of </a:t>
            </a:r>
            <a:r>
              <a:rPr lang="en-US" dirty="0" smtClean="0"/>
              <a:t>exposure </a:t>
            </a:r>
            <a:r>
              <a:rPr lang="en-US" dirty="0"/>
              <a:t>would be 250 </a:t>
            </a:r>
            <a:r>
              <a:rPr lang="en-US" dirty="0" err="1"/>
              <a:t>millisieverts</a:t>
            </a:r>
            <a:r>
              <a:rPr lang="en-US" dirty="0"/>
              <a:t> - around 12 times the normal permitted annual exposure limit in the workplace. </a:t>
            </a:r>
          </a:p>
          <a:p>
            <a:r>
              <a:rPr lang="en-US" dirty="0"/>
              <a:t>There should be no risk to people living further afield.</a:t>
            </a:r>
          </a:p>
          <a:p>
            <a:endParaRPr lang="en-US" dirty="0" smtClean="0"/>
          </a:p>
          <a:p>
            <a:endParaRPr lang="en-US" dirty="0"/>
          </a:p>
          <a:p>
            <a:endParaRPr lang="en-US" dirty="0"/>
          </a:p>
        </p:txBody>
      </p:sp>
    </p:spTree>
    <p:extLst>
      <p:ext uri="{BB962C8B-B14F-4D97-AF65-F5344CB8AC3E}">
        <p14:creationId xmlns:p14="http://schemas.microsoft.com/office/powerpoint/2010/main" val="219388520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b="1" dirty="0"/>
              <a:t>What radioactive materials have been released</a:t>
            </a:r>
            <a:r>
              <a:rPr lang="en-US" sz="2800" b="1" dirty="0" smtClean="0"/>
              <a:t>?</a:t>
            </a:r>
            <a:endParaRPr lang="en-US" sz="2800" dirty="0"/>
          </a:p>
        </p:txBody>
      </p:sp>
      <p:sp>
        <p:nvSpPr>
          <p:cNvPr id="4" name="Text Placeholder 3"/>
          <p:cNvSpPr>
            <a:spLocks noGrp="1"/>
          </p:cNvSpPr>
          <p:nvPr>
            <p:ph type="body" idx="1"/>
          </p:nvPr>
        </p:nvSpPr>
        <p:spPr/>
        <p:txBody>
          <a:bodyPr/>
          <a:lstStyle/>
          <a:p>
            <a:r>
              <a:rPr lang="en-US" dirty="0"/>
              <a:t> iodine 131 - </a:t>
            </a:r>
          </a:p>
        </p:txBody>
      </p:sp>
      <p:sp>
        <p:nvSpPr>
          <p:cNvPr id="3" name="Content Placeholder 2"/>
          <p:cNvSpPr>
            <a:spLocks noGrp="1"/>
          </p:cNvSpPr>
          <p:nvPr>
            <p:ph sz="half" idx="2"/>
          </p:nvPr>
        </p:nvSpPr>
        <p:spPr/>
        <p:txBody>
          <a:bodyPr>
            <a:normAutofit fontScale="92500" lnSpcReduction="10000"/>
          </a:bodyPr>
          <a:lstStyle/>
          <a:p>
            <a:r>
              <a:rPr lang="en-US" dirty="0" smtClean="0"/>
              <a:t>by-product </a:t>
            </a:r>
            <a:r>
              <a:rPr lang="en-US" dirty="0"/>
              <a:t>of the nuclear fission process, both of which can contaminate the soil relatively easily, and get into the food chain.</a:t>
            </a:r>
          </a:p>
          <a:p>
            <a:r>
              <a:rPr lang="en-US" dirty="0"/>
              <a:t>The radioactive form of iodine </a:t>
            </a:r>
            <a:r>
              <a:rPr lang="en-US" dirty="0" smtClean="0"/>
              <a:t>- is </a:t>
            </a:r>
            <a:r>
              <a:rPr lang="en-US" dirty="0"/>
              <a:t>easily absorbed by the thyroid, the gland which regulates growth and cell production.</a:t>
            </a:r>
          </a:p>
          <a:p>
            <a:r>
              <a:rPr lang="en-US" dirty="0"/>
              <a:t>This would raise the risk of thyroid cancer.</a:t>
            </a:r>
          </a:p>
          <a:p>
            <a:endParaRPr lang="en-US" dirty="0"/>
          </a:p>
        </p:txBody>
      </p:sp>
      <p:sp>
        <p:nvSpPr>
          <p:cNvPr id="5" name="Text Placeholder 4"/>
          <p:cNvSpPr>
            <a:spLocks noGrp="1"/>
          </p:cNvSpPr>
          <p:nvPr>
            <p:ph type="body" sz="quarter" idx="3"/>
          </p:nvPr>
        </p:nvSpPr>
        <p:spPr/>
        <p:txBody>
          <a:bodyPr/>
          <a:lstStyle/>
          <a:p>
            <a:r>
              <a:rPr lang="en-US" dirty="0"/>
              <a:t>To counter that risk, </a:t>
            </a:r>
          </a:p>
        </p:txBody>
      </p:sp>
      <p:sp>
        <p:nvSpPr>
          <p:cNvPr id="6" name="Content Placeholder 5"/>
          <p:cNvSpPr>
            <a:spLocks noGrp="1"/>
          </p:cNvSpPr>
          <p:nvPr>
            <p:ph sz="quarter" idx="4"/>
          </p:nvPr>
        </p:nvSpPr>
        <p:spPr/>
        <p:txBody>
          <a:bodyPr>
            <a:normAutofit lnSpcReduction="10000"/>
          </a:bodyPr>
          <a:lstStyle/>
          <a:p>
            <a:r>
              <a:rPr lang="en-US" dirty="0" smtClean="0"/>
              <a:t>people </a:t>
            </a:r>
            <a:r>
              <a:rPr lang="en-US" dirty="0"/>
              <a:t>- in particular children - can be given tablets containing a stable form of iodine which would prevent the body absorbing the radioactive version. </a:t>
            </a:r>
          </a:p>
          <a:p>
            <a:r>
              <a:rPr lang="en-US" dirty="0"/>
              <a:t>Radioactive iodine decays quite quickly and will disappear from the environment within weeks or months.</a:t>
            </a:r>
          </a:p>
          <a:p>
            <a:endParaRPr lang="en-US" dirty="0"/>
          </a:p>
        </p:txBody>
      </p:sp>
    </p:spTree>
    <p:extLst>
      <p:ext uri="{BB962C8B-B14F-4D97-AF65-F5344CB8AC3E}">
        <p14:creationId xmlns:p14="http://schemas.microsoft.com/office/powerpoint/2010/main" val="79199985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b="1" dirty="0"/>
              <a:t>What radioactive materials have been released</a:t>
            </a:r>
            <a:r>
              <a:rPr lang="en-US" sz="4000" b="1" dirty="0" smtClean="0"/>
              <a:t>?</a:t>
            </a:r>
            <a:endParaRPr lang="en-US" dirty="0"/>
          </a:p>
        </p:txBody>
      </p:sp>
      <p:sp>
        <p:nvSpPr>
          <p:cNvPr id="3" name="Text Placeholder 2"/>
          <p:cNvSpPr>
            <a:spLocks noGrp="1"/>
          </p:cNvSpPr>
          <p:nvPr>
            <p:ph type="body" idx="1"/>
          </p:nvPr>
        </p:nvSpPr>
        <p:spPr/>
        <p:txBody>
          <a:bodyPr/>
          <a:lstStyle/>
          <a:p>
            <a:r>
              <a:rPr lang="en-US" dirty="0" err="1"/>
              <a:t>caesium</a:t>
            </a:r>
            <a:r>
              <a:rPr lang="en-US" dirty="0"/>
              <a:t> </a:t>
            </a:r>
            <a:r>
              <a:rPr lang="en-US" dirty="0" smtClean="0"/>
              <a:t>137 </a:t>
            </a:r>
            <a:endParaRPr lang="en-US" dirty="0"/>
          </a:p>
        </p:txBody>
      </p:sp>
      <p:sp>
        <p:nvSpPr>
          <p:cNvPr id="4" name="Content Placeholder 3"/>
          <p:cNvSpPr>
            <a:spLocks noGrp="1"/>
          </p:cNvSpPr>
          <p:nvPr>
            <p:ph sz="half" idx="2"/>
          </p:nvPr>
        </p:nvSpPr>
        <p:spPr/>
        <p:txBody>
          <a:bodyPr>
            <a:normAutofit/>
          </a:bodyPr>
          <a:lstStyle/>
          <a:p>
            <a:r>
              <a:rPr lang="en-US" dirty="0" smtClean="0"/>
              <a:t>A radioactive </a:t>
            </a:r>
            <a:r>
              <a:rPr lang="en-US" dirty="0"/>
              <a:t>form of the metal </a:t>
            </a:r>
            <a:r>
              <a:rPr lang="en-US" dirty="0" err="1"/>
              <a:t>caesium</a:t>
            </a:r>
            <a:r>
              <a:rPr lang="en-US" dirty="0"/>
              <a:t> </a:t>
            </a:r>
            <a:r>
              <a:rPr lang="en-US" dirty="0" smtClean="0"/>
              <a:t> (which </a:t>
            </a:r>
            <a:r>
              <a:rPr lang="en-US" dirty="0"/>
              <a:t>once released into the environment continues to pose a potential risk for many years</a:t>
            </a:r>
            <a:r>
              <a:rPr lang="en-US" dirty="0" smtClean="0"/>
              <a:t>.)</a:t>
            </a:r>
            <a:endParaRPr lang="en-US" dirty="0"/>
          </a:p>
          <a:p>
            <a:endParaRPr lang="en-US" dirty="0"/>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r>
              <a:rPr lang="en-US" dirty="0"/>
              <a:t>This form of the metal is in a near-liquid state at room temperature, and can get into the soft body tissue, muscle and bone, where it can cause cancer. </a:t>
            </a:r>
          </a:p>
          <a:p>
            <a:endParaRPr lang="en-US" dirty="0"/>
          </a:p>
        </p:txBody>
      </p:sp>
    </p:spTree>
    <p:extLst>
      <p:ext uri="{BB962C8B-B14F-4D97-AF65-F5344CB8AC3E}">
        <p14:creationId xmlns:p14="http://schemas.microsoft.com/office/powerpoint/2010/main" val="200697902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3847781144"/>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Fukushima Daiichi </a:t>
            </a:r>
            <a:endParaRPr lang="en-US" dirty="0"/>
          </a:p>
        </p:txBody>
      </p:sp>
      <p:sp>
        <p:nvSpPr>
          <p:cNvPr id="3" name="Content Placeholder 2"/>
          <p:cNvSpPr>
            <a:spLocks noGrp="1"/>
          </p:cNvSpPr>
          <p:nvPr>
            <p:ph idx="1"/>
          </p:nvPr>
        </p:nvSpPr>
        <p:spPr/>
        <p:txBody>
          <a:bodyPr>
            <a:normAutofit fontScale="70000" lnSpcReduction="20000"/>
          </a:bodyPr>
          <a:lstStyle/>
          <a:p>
            <a:pPr>
              <a:lnSpc>
                <a:spcPct val="160000"/>
              </a:lnSpc>
            </a:pPr>
            <a:r>
              <a:rPr lang="en-GB" dirty="0" smtClean="0"/>
              <a:t>was </a:t>
            </a:r>
            <a:r>
              <a:rPr lang="en-GB" dirty="0"/>
              <a:t>designed to withstand seismic ground movements of the scale that materialised during the Tohoku quake.</a:t>
            </a:r>
          </a:p>
          <a:p>
            <a:pPr>
              <a:lnSpc>
                <a:spcPct val="160000"/>
              </a:lnSpc>
            </a:pPr>
            <a:r>
              <a:rPr lang="en-GB" dirty="0"/>
              <a:t>But it was not designed to withstand a 14m (46ft) tsunami - the latest estimate of the wave height that engulfed the plant two weeks ago.</a:t>
            </a:r>
          </a:p>
          <a:p>
            <a:pPr>
              <a:lnSpc>
                <a:spcPct val="160000"/>
              </a:lnSpc>
            </a:pPr>
            <a:r>
              <a:rPr lang="en-GB" dirty="0"/>
              <a:t>So whatever governments and societies decide on the nuclear question, however they prioritise questions of energy security and climate change, it will have to be on the basis of relative risks; because </a:t>
            </a:r>
            <a:r>
              <a:rPr lang="en-GB" b="1" dirty="0"/>
              <a:t>nothing in this arena comes with certainties attached.</a:t>
            </a:r>
          </a:p>
          <a:p>
            <a:pPr>
              <a:lnSpc>
                <a:spcPct val="160000"/>
              </a:lnSpc>
            </a:pPr>
            <a:endParaRPr lang="en-US" dirty="0"/>
          </a:p>
        </p:txBody>
      </p:sp>
    </p:spTree>
    <p:extLst>
      <p:ext uri="{BB962C8B-B14F-4D97-AF65-F5344CB8AC3E}">
        <p14:creationId xmlns:p14="http://schemas.microsoft.com/office/powerpoint/2010/main" val="3619559672"/>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r>
              <a:rPr lang="en-US" sz="3600" dirty="0" smtClean="0"/>
              <a:t>Atomic Spectra: Clues to Atomic Structure</a:t>
            </a:r>
            <a:endParaRPr lang="en-US" sz="3600" dirty="0"/>
          </a:p>
        </p:txBody>
      </p:sp>
      <p:sp>
        <p:nvSpPr>
          <p:cNvPr id="3" name="Content Placeholder 2"/>
          <p:cNvSpPr>
            <a:spLocks noGrp="1"/>
          </p:cNvSpPr>
          <p:nvPr>
            <p:ph idx="1"/>
          </p:nvPr>
        </p:nvSpPr>
        <p:spPr>
          <a:xfrm>
            <a:off x="152400" y="990600"/>
            <a:ext cx="8839200" cy="5867400"/>
          </a:xfrm>
        </p:spPr>
        <p:txBody>
          <a:bodyPr>
            <a:normAutofit fontScale="40000" lnSpcReduction="20000"/>
          </a:bodyPr>
          <a:lstStyle/>
          <a:p>
            <a:pPr>
              <a:lnSpc>
                <a:spcPct val="170000"/>
              </a:lnSpc>
            </a:pPr>
            <a:r>
              <a:rPr lang="en-US" dirty="0" smtClean="0"/>
              <a:t>During the period of Rutherford’s experiments, chemists were using the spectroscope  for chemical analysis,</a:t>
            </a:r>
          </a:p>
          <a:p>
            <a:pPr>
              <a:lnSpc>
                <a:spcPct val="170000"/>
              </a:lnSpc>
            </a:pPr>
            <a:r>
              <a:rPr lang="en-US" dirty="0" smtClean="0"/>
              <a:t>It had long been known that the lightest element, hydrogen, has a far more orderly spectrum than the other elements </a:t>
            </a:r>
          </a:p>
          <a:p>
            <a:pPr>
              <a:lnSpc>
                <a:spcPct val="170000"/>
              </a:lnSpc>
            </a:pPr>
            <a:r>
              <a:rPr lang="en-US" dirty="0" smtClean="0"/>
              <a:t> An important sequence of lines in the hydrogen spectrum starts with a line in the red region, followed by one in the blue, then by several lines in the violet, and many in the ultraviolet. </a:t>
            </a:r>
          </a:p>
          <a:p>
            <a:pPr>
              <a:lnSpc>
                <a:spcPct val="170000"/>
              </a:lnSpc>
            </a:pPr>
            <a:r>
              <a:rPr lang="en-US" dirty="0" smtClean="0"/>
              <a:t>Spacing between successive lines becomes smaller and smaller from the first in the red to the last in the ultraviolet, until the lines become so close that they seem to merge</a:t>
            </a:r>
          </a:p>
          <a:p>
            <a:pPr>
              <a:lnSpc>
                <a:spcPct val="170000"/>
              </a:lnSpc>
            </a:pPr>
            <a:r>
              <a:rPr lang="en-US" dirty="0" smtClean="0"/>
              <a:t> A Swiss schoolteacher, Johann </a:t>
            </a:r>
            <a:r>
              <a:rPr lang="en-US" dirty="0" err="1" smtClean="0"/>
              <a:t>Jakob</a:t>
            </a:r>
            <a:r>
              <a:rPr lang="en-US" dirty="0" smtClean="0"/>
              <a:t> </a:t>
            </a:r>
            <a:r>
              <a:rPr lang="en-US" dirty="0" err="1" smtClean="0"/>
              <a:t>Balmer</a:t>
            </a:r>
            <a:r>
              <a:rPr lang="en-US" dirty="0" smtClean="0"/>
              <a:t>, first expressed the wavelengths of these lines in a single mathematical formula in 1884. </a:t>
            </a:r>
            <a:r>
              <a:rPr lang="en-US" dirty="0" err="1" smtClean="0"/>
              <a:t>Balmer</a:t>
            </a:r>
            <a:r>
              <a:rPr lang="en-US" dirty="0" smtClean="0"/>
              <a:t> guessed that the series for other elements might follow a similar formula proved to be correct, leading to the prediction of lines that had not yet been measured. </a:t>
            </a:r>
          </a:p>
          <a:p>
            <a:pPr>
              <a:lnSpc>
                <a:spcPct val="170000"/>
              </a:lnSpc>
            </a:pPr>
            <a:r>
              <a:rPr lang="en-US" dirty="0" smtClean="0"/>
              <a:t>A portion of the hydrogen spectrum. Each line, an image of the slit in the spectroscope, represents light of a specific frequency emitted by hydrogen gas when excited (higher frequency is to the right). </a:t>
            </a:r>
          </a:p>
          <a:p>
            <a:pPr>
              <a:lnSpc>
                <a:spcPct val="170000"/>
              </a:lnSpc>
            </a:pPr>
            <a:r>
              <a:rPr lang="en-US" dirty="0" smtClean="0"/>
              <a:t>Johannes Rydberg noticed that the sum of the frequencies of two lines in the spectrum of hydrogen often equals the frequency of a third line. </a:t>
            </a:r>
          </a:p>
          <a:p>
            <a:pPr>
              <a:lnSpc>
                <a:spcPct val="170000"/>
              </a:lnSpc>
            </a:pPr>
            <a:r>
              <a:rPr lang="en-US" dirty="0" smtClean="0"/>
              <a:t>This relationship was later advanced as a general principle by the Swiss physicist Walter Ritz and is called the Ritz combination principle. It states that the spectral lines of any element include frequencies that are either the sum or the difference of the frequencies of two other lines. Like </a:t>
            </a:r>
            <a:r>
              <a:rPr lang="en-US" dirty="0" err="1" smtClean="0"/>
              <a:t>Balmer</a:t>
            </a:r>
            <a:r>
              <a:rPr lang="en-US" dirty="0" smtClean="0"/>
              <a:t>, Ritz was unable to offer an explanation for this regularity. These regularities were the clues that the Danish physicist </a:t>
            </a:r>
            <a:r>
              <a:rPr lang="en-US" dirty="0" err="1" smtClean="0"/>
              <a:t>Niels</a:t>
            </a:r>
            <a:r>
              <a:rPr lang="en-US" dirty="0" smtClean="0"/>
              <a:t> Bohr used to understand the structure of the atom itself.</a:t>
            </a:r>
            <a:endParaRPr lang="en-US" dirty="0"/>
          </a:p>
        </p:txBody>
      </p:sp>
    </p:spTree>
    <p:extLst>
      <p:ext uri="{BB962C8B-B14F-4D97-AF65-F5344CB8AC3E}">
        <p14:creationId xmlns:p14="http://schemas.microsoft.com/office/powerpoint/2010/main" val="81543722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1. Spent nuclear fuel</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During the first two weeks of the crisis, some of the most significant releases of radioactivity from Fukushima Daiichi appear to have come from the spent-fuel pool on the top floor of Unit No. 4, though officials at the International Atomic Energy Agency have also been concerned about the pool for No. 3.</a:t>
            </a:r>
          </a:p>
          <a:p>
            <a:r>
              <a:rPr lang="en-US" dirty="0" smtClean="0"/>
              <a:t>In planning for accident scenarios, "we have placed too much emphasis on the release of radioactivity from the reactor itself and not enough on the spent fuel stored on the site," </a:t>
            </a:r>
            <a:endParaRPr lang="en-US"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7362"/>
          </a:xfrm>
        </p:spPr>
        <p:txBody>
          <a:bodyPr>
            <a:noAutofit/>
          </a:bodyPr>
          <a:lstStyle/>
          <a:p>
            <a:r>
              <a:rPr lang="en-US" sz="2400" dirty="0" err="1" smtClean="0"/>
              <a:t>Niels</a:t>
            </a:r>
            <a:r>
              <a:rPr lang="en-US" sz="2400" dirty="0" smtClean="0"/>
              <a:t> Bohr (1885–1962) </a:t>
            </a:r>
            <a:br>
              <a:rPr lang="en-US" sz="2400" dirty="0" smtClean="0"/>
            </a:br>
            <a:r>
              <a:rPr lang="en-US" sz="2400" dirty="0" smtClean="0"/>
              <a:t>Bohr Model of the Atom</a:t>
            </a:r>
            <a:endParaRPr lang="en-US" sz="2400" dirty="0"/>
          </a:p>
        </p:txBody>
      </p:sp>
      <p:sp>
        <p:nvSpPr>
          <p:cNvPr id="3" name="Content Placeholder 2"/>
          <p:cNvSpPr>
            <a:spLocks noGrp="1"/>
          </p:cNvSpPr>
          <p:nvPr>
            <p:ph idx="1"/>
          </p:nvPr>
        </p:nvSpPr>
        <p:spPr>
          <a:xfrm>
            <a:off x="0" y="685800"/>
            <a:ext cx="9144000" cy="6096000"/>
          </a:xfrm>
        </p:spPr>
        <p:txBody>
          <a:bodyPr>
            <a:normAutofit fontScale="40000" lnSpcReduction="20000"/>
          </a:bodyPr>
          <a:lstStyle/>
          <a:p>
            <a:endParaRPr lang="en-US" dirty="0" smtClean="0"/>
          </a:p>
          <a:p>
            <a:r>
              <a:rPr lang="en-US" dirty="0" smtClean="0"/>
              <a:t>In 1913, Bohr applied the quantum theory of Planck and Einstein to the nuclear atom of Rutherford and formulated the well-known planetary model of the atom. 2 Bohr reasoned that electrons occupy “stationary” states (of fixed energy, not fixed position) at different distances from the nucleus and that the electrons can make “quantum jumps” from one energy state to another. He reasoned that light is emitted when such a quantum jump occurs (from a higher to a lower energy state). Furthermore, Bohr realized that the frequency of emitted radiation is determined by E = </a:t>
            </a:r>
            <a:r>
              <a:rPr lang="en-US" dirty="0" err="1" smtClean="0"/>
              <a:t>hf</a:t>
            </a:r>
            <a:r>
              <a:rPr lang="en-US" dirty="0" smtClean="0"/>
              <a:t> (actually f = E/h), where E is the difference in the atom’s energy when the electron is in the different orbits. This was an important breakthrough, because it said that the emitted photon’s frequency is not the classic frequency at which an electron is vibrating but, instead, is determined by the energy differences in the atom. From there, Bohr could take the next step and determine the energies of the individual orbits. </a:t>
            </a:r>
          </a:p>
          <a:p>
            <a:r>
              <a:rPr lang="en-US" dirty="0" smtClean="0"/>
              <a:t>Bohr’s planetary model of the atom begged a major question. Accelerated electrons, according to Maxwell’s theory, radiate energy in the form of electromagnetic waves. So an electron accelerating around a nucleus should radiate energy continuously. This radiating away of energy should cause the electron to spiral into the nucleus (Figure 32.9). Bohr boldly deviated from classical physics by stating that the electron doesn’t radiate light while it accelerates around the nucleus in a single orbit, but that radiation of light occurs only when the electron makes a transition from a higher energy level to a lower energy level. The energy of the emitted photon is equal to the difference in energy between the two energy levels, E = hf. Color depends on the size of the jump. So the quantization of light energy neatly corresponds to the quantization of electron energy. </a:t>
            </a:r>
          </a:p>
          <a:p>
            <a:r>
              <a:rPr lang="en-US" dirty="0" smtClean="0"/>
              <a:t> Three of many energy levels in an atom. An electron jumping from the third level to the second level is shown in red, and one jumping from the second level to the ground state is shown in green. The sum of the energies (and the frequencies) for these two jumps equals the energy (and the frequency) of the single jump from the third level to the ground state, shown in blue. </a:t>
            </a:r>
          </a:p>
          <a:p>
            <a:r>
              <a:rPr lang="en-US" dirty="0" smtClean="0"/>
              <a:t>     Bohr was able to account for X-rays in heavier elements, showing that they are emitted when electrons jump from outer to innermost orbits. He predicted X-ray frequencies that were later experimentally confirmed. Bohr was also able to calculate the “ionization energy” of a hydrogen atom—the energy needed to knock the electron out of the atom completely. This also was verified by experiment.</a:t>
            </a:r>
          </a:p>
          <a:p>
            <a:r>
              <a:rPr lang="en-US" dirty="0" smtClean="0"/>
              <a:t>    Using measured frequencies of X-rays as well as visible, infrared, and ultraviolet light, scientists could map energy levels of all the atomic elements. Bohr’s model had electrons orbiting in neat circles (or ellipses) arranged in groups or shells. This model of the atom accounted for the general chemical properties of the elements. It also predicted a missing element, which led to the discovery of hafnium.</a:t>
            </a:r>
          </a:p>
          <a:p>
            <a:r>
              <a:rPr lang="en-US" dirty="0" smtClean="0"/>
              <a:t>    Bohr solved the mystery of atomic spectra while providing an extremely useful model of the atom. He was quick to point out that his model was to be interpreted as a crude beginning, and the picture of electrons whirling about the nucleus like planets about the Sun was not to be taken literally (to which </a:t>
            </a:r>
            <a:r>
              <a:rPr lang="en-US" dirty="0" err="1" smtClean="0"/>
              <a:t>popularizers</a:t>
            </a:r>
            <a:r>
              <a:rPr lang="en-US" dirty="0" smtClean="0"/>
              <a:t> of science paid no heed). His sharply defined orbits were conceptual representations of an atom whose later description involved waves—quantum mechanics. His ideas of quantum jumps and frequencies being proportional to energy differences remain parts of today’s modern theory.</a:t>
            </a:r>
          </a:p>
          <a:p>
            <a:endParaRPr lang="en-US" dirty="0"/>
          </a:p>
        </p:txBody>
      </p:sp>
    </p:spTree>
    <p:extLst>
      <p:ext uri="{BB962C8B-B14F-4D97-AF65-F5344CB8AC3E}">
        <p14:creationId xmlns:p14="http://schemas.microsoft.com/office/powerpoint/2010/main" val="7633809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1. Spent nuclear fuel</a:t>
            </a:r>
            <a:endParaRPr lang="en-US" dirty="0"/>
          </a:p>
        </p:txBody>
      </p:sp>
      <p:sp>
        <p:nvSpPr>
          <p:cNvPr id="3" name="Content Placeholder 2"/>
          <p:cNvSpPr>
            <a:spLocks noGrp="1"/>
          </p:cNvSpPr>
          <p:nvPr>
            <p:ph idx="1"/>
          </p:nvPr>
        </p:nvSpPr>
        <p:spPr>
          <a:xfrm>
            <a:off x="457200" y="1600200"/>
            <a:ext cx="8229600" cy="5257800"/>
          </a:xfrm>
        </p:spPr>
        <p:txBody>
          <a:bodyPr>
            <a:normAutofit fontScale="70000" lnSpcReduction="20000"/>
          </a:bodyPr>
          <a:lstStyle/>
          <a:p>
            <a:r>
              <a:rPr lang="en-US" dirty="0" smtClean="0"/>
              <a:t>In Japan, spent-fuel assemblies ultimately are removed from power plants in anticipation of reprocessing and reuse. I</a:t>
            </a:r>
          </a:p>
          <a:p>
            <a:r>
              <a:rPr lang="en-US" dirty="0" smtClean="0"/>
              <a:t>n the US, however, the government has long forsworn reprocessing. In addition, no long-term, central storage site for spent fuel has been approved. This leaves nuclear power plants with nowhere to send spent nuclear rods. Many utilities have received approval to cram more spent-fuel assemblies into their pools than the pools were originally expected to handle.</a:t>
            </a:r>
          </a:p>
          <a:p>
            <a:r>
              <a:rPr lang="en-US" dirty="0" smtClean="0"/>
              <a:t>As of 2010, US nuclear utilities were storing 169,696 fuel assemblies — at 600 to 1,500 pounds apiece, depending on reactor type — in spent-fuel pools, according to estimates from the Electric Power Research Institute. Another 51,585 assemblies are encased in concrete casks and stored on-site but outside, an interim solution many see as preferable to filling pools initially designed as temporary storage. </a:t>
            </a:r>
          </a:p>
          <a:p>
            <a:r>
              <a:rPr lang="en-US" dirty="0" smtClean="0"/>
              <a:t>The most important lesson from Japan so far, MIT's Professor </a:t>
            </a:r>
            <a:r>
              <a:rPr lang="en-US" dirty="0" err="1" smtClean="0"/>
              <a:t>Golay</a:t>
            </a:r>
            <a:r>
              <a:rPr lang="en-US" dirty="0" smtClean="0"/>
              <a:t> says, "is to finally get serious about nuclear fuel." </a:t>
            </a:r>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fontScale="90000"/>
          </a:bodyPr>
          <a:lstStyle/>
          <a:p>
            <a:r>
              <a:rPr lang="en-US" b="1" dirty="0" smtClean="0"/>
              <a:t>2. Fire, floods, and earthquakes</a:t>
            </a:r>
            <a:endParaRPr lang="en-US" dirty="0"/>
          </a:p>
        </p:txBody>
      </p:sp>
      <p:sp>
        <p:nvSpPr>
          <p:cNvPr id="3" name="Content Placeholder 2"/>
          <p:cNvSpPr>
            <a:spLocks noGrp="1"/>
          </p:cNvSpPr>
          <p:nvPr>
            <p:ph idx="1"/>
          </p:nvPr>
        </p:nvSpPr>
        <p:spPr>
          <a:xfrm>
            <a:off x="457200" y="1066800"/>
            <a:ext cx="8229600" cy="5059363"/>
          </a:xfrm>
        </p:spPr>
        <p:txBody>
          <a:bodyPr>
            <a:normAutofit fontScale="92500" lnSpcReduction="20000"/>
          </a:bodyPr>
          <a:lstStyle/>
          <a:p>
            <a:r>
              <a:rPr lang="en-US" dirty="0" smtClean="0"/>
              <a:t>We've known for a long time that earthquakes cause fires,”. Yet for more than 30 years, many utilities have failed to meet fire regulations set up after a 1975 fire at the Browns Ferry nuclear power plant in Alabama heavily damaged a reactor's control cables. </a:t>
            </a:r>
          </a:p>
          <a:p>
            <a:r>
              <a:rPr lang="en-US" dirty="0" smtClean="0"/>
              <a:t>In 2004, the NRC rewrote fire-protection regulations, which so far only two plants adhere to — though owners of another 40 plants say they intend to comply. Their intent may be genuine, </a:t>
            </a:r>
            <a:r>
              <a:rPr lang="en-US" dirty="0" err="1" smtClean="0"/>
              <a:t>Loch­baum</a:t>
            </a:r>
            <a:r>
              <a:rPr lang="en-US" dirty="0" smtClean="0"/>
              <a:t> says, "But that doesn't provide any protection until it's done." </a:t>
            </a:r>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fontScale="90000"/>
          </a:bodyPr>
          <a:lstStyle/>
          <a:p>
            <a:r>
              <a:rPr lang="en-US" b="1" dirty="0" smtClean="0"/>
              <a:t>2. Fire, floods, and earthquakes</a:t>
            </a:r>
            <a:endParaRPr lang="en-US" dirty="0"/>
          </a:p>
        </p:txBody>
      </p:sp>
      <p:sp>
        <p:nvSpPr>
          <p:cNvPr id="3" name="Content Placeholder 2"/>
          <p:cNvSpPr>
            <a:spLocks noGrp="1"/>
          </p:cNvSpPr>
          <p:nvPr>
            <p:ph idx="1"/>
          </p:nvPr>
        </p:nvSpPr>
        <p:spPr>
          <a:xfrm>
            <a:off x="457200" y="1066800"/>
            <a:ext cx="8229600" cy="5059363"/>
          </a:xfrm>
        </p:spPr>
        <p:txBody>
          <a:bodyPr>
            <a:normAutofit/>
          </a:bodyPr>
          <a:lstStyle/>
          <a:p>
            <a:r>
              <a:rPr lang="en-US" dirty="0" smtClean="0"/>
              <a:t>As part of the NRC safety review, the agency is looking at the earthquake hazards facing some 27 nuclear plants. No fault near a US plant is of a type capable of generating an earthquake as powerful as the one that hit Japan on March 11, specialists say. But in recent decades, geophysicists have identified previously unknown faults that have required reevaluating the risk facing nearby plants. </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fontScale="90000"/>
          </a:bodyPr>
          <a:lstStyle/>
          <a:p>
            <a:r>
              <a:rPr lang="en-US" b="1" dirty="0" smtClean="0"/>
              <a:t>2. Fire, floods, and earthquakes</a:t>
            </a:r>
            <a:endParaRPr lang="en-US" dirty="0"/>
          </a:p>
        </p:txBody>
      </p:sp>
      <p:sp>
        <p:nvSpPr>
          <p:cNvPr id="3" name="Content Placeholder 2"/>
          <p:cNvSpPr>
            <a:spLocks noGrp="1"/>
          </p:cNvSpPr>
          <p:nvPr>
            <p:ph idx="1"/>
          </p:nvPr>
        </p:nvSpPr>
        <p:spPr>
          <a:xfrm>
            <a:off x="457200" y="1066800"/>
            <a:ext cx="8229600" cy="5059363"/>
          </a:xfrm>
        </p:spPr>
        <p:txBody>
          <a:bodyPr>
            <a:normAutofit fontScale="92500" lnSpcReduction="10000"/>
          </a:bodyPr>
          <a:lstStyle/>
          <a:p>
            <a:r>
              <a:rPr lang="en-US" dirty="0" smtClean="0"/>
              <a:t>While utilities and governments may be ready to handle an isolated nuclear accident, they need to plan for cascading disasters as well, in which local, state, and even national resources could be stretched thin. </a:t>
            </a:r>
            <a:r>
              <a:rPr lang="en-US" dirty="0" err="1" smtClean="0"/>
              <a:t>Northwestern's</a:t>
            </a:r>
            <a:r>
              <a:rPr lang="en-US" dirty="0" smtClean="0"/>
              <a:t> Dr. Lewis says such planning could ensure that generators and other supplies could be flown in on short notice. </a:t>
            </a:r>
            <a:r>
              <a:rPr lang="en-US" dirty="0" err="1" smtClean="0"/>
              <a:t>Lochbaum</a:t>
            </a:r>
            <a:r>
              <a:rPr lang="en-US" dirty="0" smtClean="0"/>
              <a:t> adds that more batteries on-site would help with station blackouts that last longer than current requirements envision — a problem Japan encountered. </a:t>
            </a:r>
          </a:p>
          <a:p>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114</TotalTime>
  <Words>7178</Words>
  <Application>Microsoft Office PowerPoint</Application>
  <PresentationFormat>On-screen Show (4:3)</PresentationFormat>
  <Paragraphs>281</Paragraphs>
  <Slides>50</Slides>
  <Notes>23</Notes>
  <HiddenSlides>0</HiddenSlides>
  <MMClips>0</MMClips>
  <ScaleCrop>false</ScaleCrop>
  <HeadingPairs>
    <vt:vector size="4" baseType="variant">
      <vt:variant>
        <vt:lpstr>Theme</vt:lpstr>
      </vt:variant>
      <vt:variant>
        <vt:i4>1</vt:i4>
      </vt:variant>
      <vt:variant>
        <vt:lpstr>Slide Titles</vt:lpstr>
      </vt:variant>
      <vt:variant>
        <vt:i4>50</vt:i4>
      </vt:variant>
    </vt:vector>
  </HeadingPairs>
  <TitlesOfParts>
    <vt:vector size="51" baseType="lpstr">
      <vt:lpstr>Office Theme</vt:lpstr>
      <vt:lpstr>How dangerous is nuclear power? Three lessons from Japan</vt:lpstr>
      <vt:lpstr>From Three Mile Island to Chernobyl: lessons learned</vt:lpstr>
      <vt:lpstr>From Three Mile Island to Chernobyl: lessons learned</vt:lpstr>
      <vt:lpstr>From Three Mile Island to Chernobyl: lessons learned</vt:lpstr>
      <vt:lpstr>1. Spent nuclear fuel</vt:lpstr>
      <vt:lpstr>1. Spent nuclear fuel</vt:lpstr>
      <vt:lpstr>2. Fire, floods, and earthquakes</vt:lpstr>
      <vt:lpstr>2. Fire, floods, and earthquakes</vt:lpstr>
      <vt:lpstr>2. Fire, floods, and earthquakes</vt:lpstr>
      <vt:lpstr>3. How safe is 'safe enough‘?</vt:lpstr>
      <vt:lpstr>3. How safe is 'safe enough‘?</vt:lpstr>
      <vt:lpstr>PowerPoint Presentation</vt:lpstr>
      <vt:lpstr>Nuclear accident shakes Japan September 30, 1999  </vt:lpstr>
      <vt:lpstr>Nuclear accident shakes Japan September 30, 1999   History of accidents </vt:lpstr>
      <vt:lpstr>Nuclear accident shakes Japan September 30, 1999   Nuclear programme </vt:lpstr>
      <vt:lpstr>Japan Nuclear Leak Causes Tainted Seafood Fears To Spread   03/30/11 Huff Post World</vt:lpstr>
      <vt:lpstr>Japan Nuclear Leak Causes Tainted Seafood Fears To Spread   03/30/11 Huff Post World</vt:lpstr>
      <vt:lpstr>Fukushima nuclear alert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Japan to scrap stricken nuclear reactors 30 March 2011 </vt:lpstr>
      <vt:lpstr>Rolling blackouts</vt:lpstr>
      <vt:lpstr>PowerPoint Presentation</vt:lpstr>
      <vt:lpstr>PowerPoint Presentation</vt:lpstr>
      <vt:lpstr>Radioactive materials are measured by scientists in half-lives, or the time it takes to halve the radiation through natural decay. </vt:lpstr>
      <vt:lpstr>Fukushima update </vt:lpstr>
      <vt:lpstr>Leaks</vt:lpstr>
      <vt:lpstr>PowerPoint Presentation</vt:lpstr>
      <vt:lpstr>Health effects of radiation exposure</vt:lpstr>
      <vt:lpstr>What are the immediate health effects of exposure to radiation?</vt:lpstr>
      <vt:lpstr>Exposure to a radiation dose of four gray will typically kill about half of all healthy adults. </vt:lpstr>
      <vt:lpstr>How is radiation sickness treated?</vt:lpstr>
      <vt:lpstr>How does radiation have an impact on health?</vt:lpstr>
      <vt:lpstr>Radiation and cancer</vt:lpstr>
      <vt:lpstr>Are children at greater risk?</vt:lpstr>
      <vt:lpstr>What risk does Fukushima pose currently?</vt:lpstr>
      <vt:lpstr>What radioactive materials have been released?</vt:lpstr>
      <vt:lpstr>What radioactive materials have been released?</vt:lpstr>
      <vt:lpstr>PowerPoint Presentation</vt:lpstr>
      <vt:lpstr>Fukushima Daiichi </vt:lpstr>
      <vt:lpstr>Atomic Spectra: Clues to Atomic Structure</vt:lpstr>
      <vt:lpstr>Niels Bohr (1885–1962)  Bohr Model of the Atom</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dangerous is nuclear power? Three lessons from Japan</dc:title>
  <dc:creator>vhassell</dc:creator>
  <cp:lastModifiedBy>vhassell</cp:lastModifiedBy>
  <cp:revision>9</cp:revision>
  <dcterms:created xsi:type="dcterms:W3CDTF">2011-03-30T20:04:44Z</dcterms:created>
  <dcterms:modified xsi:type="dcterms:W3CDTF">2013-04-16T17:21:11Z</dcterms:modified>
</cp:coreProperties>
</file>